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0"/>
  </p:notesMasterIdLst>
  <p:sldIdLst>
    <p:sldId id="256" r:id="rId5"/>
    <p:sldId id="267" r:id="rId6"/>
    <p:sldId id="272" r:id="rId7"/>
    <p:sldId id="307" r:id="rId8"/>
    <p:sldId id="313" r:id="rId9"/>
    <p:sldId id="306" r:id="rId10"/>
    <p:sldId id="301" r:id="rId11"/>
    <p:sldId id="305" r:id="rId12"/>
    <p:sldId id="314" r:id="rId13"/>
    <p:sldId id="311" r:id="rId14"/>
    <p:sldId id="302" r:id="rId15"/>
    <p:sldId id="268" r:id="rId16"/>
    <p:sldId id="271" r:id="rId17"/>
    <p:sldId id="274" r:id="rId18"/>
    <p:sldId id="275" r:id="rId19"/>
  </p:sldIdLst>
  <p:sldSz cx="18288000" cy="10287000"/>
  <p:notesSz cx="6858000" cy="9144000"/>
  <p:embeddedFontLst>
    <p:embeddedFont>
      <p:font typeface="ABeeZee Italics" panose="020B0604020202020204" charset="0"/>
      <p:regular r:id="rId21"/>
    </p:embeddedFont>
    <p:embeddedFont>
      <p:font typeface="Ebrima" panose="02000000000000000000" pitchFamily="2" charset="0"/>
      <p:regular r:id="rId22"/>
      <p:bold r:id="rId23"/>
    </p:embeddedFont>
    <p:embeddedFont>
      <p:font typeface="ISHALinkpen Join" panose="03050602040000000000" pitchFamily="66" charset="0"/>
      <p:regular r:id="rId24"/>
    </p:embeddedFont>
    <p:embeddedFont>
      <p:font typeface="lato" panose="020F0502020204030203" pitchFamily="34" charset="0"/>
      <p:regular r:id="rId25"/>
    </p:embeddedFont>
    <p:embeddedFont>
      <p:font typeface="Microsoft YaHei UI" panose="020B0503020204020204" pitchFamily="34" charset="-122"/>
      <p:regular r:id="rId26"/>
      <p:bold r:id="rId27"/>
    </p:embeddedFont>
    <p:embeddedFont>
      <p:font typeface="Montserrat Classic" panose="020B0604020202020204" charset="0"/>
      <p:regular r:id="rId28"/>
    </p:embeddedFont>
    <p:embeddedFont>
      <p:font typeface="Montserrat Classic Bold" panose="020B0604020202020204" charset="0"/>
      <p:regular r:id="rId29"/>
    </p:embeddedFont>
    <p:embeddedFont>
      <p:font typeface="Montserrat Light" panose="00000400000000000000" pitchFamily="2" charset="0"/>
      <p:regular r:id="rId30"/>
      <p:italic r:id="rId31"/>
    </p:embeddedFont>
    <p:embeddedFont>
      <p:font typeface="Playfair Display" panose="00000500000000000000" pitchFamily="2"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52849" autoAdjust="0"/>
  </p:normalViewPr>
  <p:slideViewPr>
    <p:cSldViewPr>
      <p:cViewPr varScale="1">
        <p:scale>
          <a:sx n="22" d="100"/>
          <a:sy n="22" d="100"/>
        </p:scale>
        <p:origin x="1956"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9" Type="http://schemas.openxmlformats.org/officeDocument/2006/relationships/tableStyles" Target="tableStyles.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lle Artis" userId="4c1c860f-1ead-48bd-9240-4c840d8fd313" providerId="ADAL" clId="{F4C15D27-DED0-4568-863F-891D54649055}"/>
    <pc:docChg chg="modSld">
      <pc:chgData name="Janelle Artis" userId="4c1c860f-1ead-48bd-9240-4c840d8fd313" providerId="ADAL" clId="{F4C15D27-DED0-4568-863F-891D54649055}" dt="2024-09-23T20:43:29.728" v="15" actId="20577"/>
      <pc:docMkLst>
        <pc:docMk/>
      </pc:docMkLst>
      <pc:sldChg chg="modSp mod">
        <pc:chgData name="Janelle Artis" userId="4c1c860f-1ead-48bd-9240-4c840d8fd313" providerId="ADAL" clId="{F4C15D27-DED0-4568-863F-891D54649055}" dt="2024-09-23T20:41:42.333" v="6" actId="14100"/>
        <pc:sldMkLst>
          <pc:docMk/>
          <pc:sldMk cId="0" sldId="256"/>
        </pc:sldMkLst>
        <pc:spChg chg="mod">
          <ac:chgData name="Janelle Artis" userId="4c1c860f-1ead-48bd-9240-4c840d8fd313" providerId="ADAL" clId="{F4C15D27-DED0-4568-863F-891D54649055}" dt="2024-09-23T20:41:42.333" v="6" actId="14100"/>
          <ac:spMkLst>
            <pc:docMk/>
            <pc:sldMk cId="0" sldId="256"/>
            <ac:spMk id="13" creationId="{00000000-0000-0000-0000-000000000000}"/>
          </ac:spMkLst>
        </pc:spChg>
      </pc:sldChg>
      <pc:sldChg chg="modNotesTx">
        <pc:chgData name="Janelle Artis" userId="4c1c860f-1ead-48bd-9240-4c840d8fd313" providerId="ADAL" clId="{F4C15D27-DED0-4568-863F-891D54649055}" dt="2024-09-23T20:43:29.728" v="15" actId="20577"/>
        <pc:sldMkLst>
          <pc:docMk/>
          <pc:sldMk cId="3021641269" sldId="30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248E8E-1D94-4523-AFEF-BA5BBF2A98EC}" type="datetimeFigureOut">
              <a:rPr lang="en-GB" smtClean="0"/>
              <a:t>23/09/2024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F19585-1DAC-498D-BFC3-531F3478C8FC}" type="slidenum">
              <a:rPr lang="en-GB" smtClean="0"/>
              <a:t>‹#›</a:t>
            </a:fld>
            <a:endParaRPr lang="en-GB"/>
          </a:p>
        </p:txBody>
      </p:sp>
    </p:spTree>
    <p:extLst>
      <p:ext uri="{BB962C8B-B14F-4D97-AF65-F5344CB8AC3E}">
        <p14:creationId xmlns:p14="http://schemas.microsoft.com/office/powerpoint/2010/main" val="23551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19585-1DAC-498D-BFC3-531F3478C8FC}" type="slidenum">
              <a:rPr lang="en-GB" smtClean="0"/>
              <a:t>2</a:t>
            </a:fld>
            <a:endParaRPr lang="en-GB"/>
          </a:p>
        </p:txBody>
      </p:sp>
    </p:spTree>
    <p:extLst>
      <p:ext uri="{BB962C8B-B14F-4D97-AF65-F5344CB8AC3E}">
        <p14:creationId xmlns:p14="http://schemas.microsoft.com/office/powerpoint/2010/main" val="1235075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We aim to develop deep, secure, and adaptable understanding in maths, using the White Rose Maths framework. Mastering maths means that students can apply their learning in various contexts and develop problem-solving skills.</a:t>
            </a:r>
          </a:p>
          <a:p>
            <a:pPr marL="228600" indent="-228600">
              <a:buAutoNum type="arabicPeriod"/>
            </a:pPr>
            <a:r>
              <a:rPr lang="en-GB" dirty="0"/>
              <a:t>Coherence (</a:t>
            </a:r>
            <a:r>
              <a:rPr lang="en-GB" b="0" i="0" dirty="0">
                <a:solidFill>
                  <a:srgbClr val="4D4D4D"/>
                </a:solidFill>
                <a:effectLst/>
                <a:highlight>
                  <a:srgbClr val="F3F2F4"/>
                </a:highlight>
                <a:latin typeface="lato" panose="020F0502020204030204" pitchFamily="34" charset="0"/>
              </a:rPr>
              <a:t>Lessons are broken down into small, connected steps providing access for all children and leading to the ability to apply the concept to a range of contexts.)</a:t>
            </a:r>
            <a:endParaRPr lang="en-GB" dirty="0"/>
          </a:p>
          <a:p>
            <a:pPr marL="228600" indent="-228600">
              <a:buAutoNum type="arabicPeriod"/>
            </a:pPr>
            <a:r>
              <a:rPr lang="en-GB" dirty="0"/>
              <a:t>Children will build upon previous learning moving on from numbers to 10 in Autumn term to numbers to 20 and 50 in the Spring terms </a:t>
            </a:r>
          </a:p>
          <a:p>
            <a:pPr marL="228600" indent="-228600">
              <a:buAutoNum type="arabicPeriod"/>
            </a:pPr>
            <a:r>
              <a:rPr lang="en-GB" dirty="0"/>
              <a:t>In summer they will begin to learn about multiplication and skip counting numbers in 2s, 5s and 10s</a:t>
            </a:r>
          </a:p>
        </p:txBody>
      </p:sp>
      <p:sp>
        <p:nvSpPr>
          <p:cNvPr id="4" name="Slide Number Placeholder 3"/>
          <p:cNvSpPr>
            <a:spLocks noGrp="1"/>
          </p:cNvSpPr>
          <p:nvPr>
            <p:ph type="sldNum" sz="quarter" idx="5"/>
          </p:nvPr>
        </p:nvSpPr>
        <p:spPr/>
        <p:txBody>
          <a:bodyPr/>
          <a:lstStyle/>
          <a:p>
            <a:fld id="{92F19585-1DAC-498D-BFC3-531F3478C8FC}" type="slidenum">
              <a:rPr lang="en-GB" smtClean="0"/>
              <a:t>11</a:t>
            </a:fld>
            <a:endParaRPr lang="en-GB"/>
          </a:p>
        </p:txBody>
      </p:sp>
    </p:spTree>
    <p:extLst>
      <p:ext uri="{BB962C8B-B14F-4D97-AF65-F5344CB8AC3E}">
        <p14:creationId xmlns:p14="http://schemas.microsoft.com/office/powerpoint/2010/main" val="3555471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19585-1DAC-498D-BFC3-531F3478C8FC}" type="slidenum">
              <a:rPr lang="en-GB" smtClean="0"/>
              <a:t>12</a:t>
            </a:fld>
            <a:endParaRPr lang="en-GB"/>
          </a:p>
        </p:txBody>
      </p:sp>
    </p:spTree>
    <p:extLst>
      <p:ext uri="{BB962C8B-B14F-4D97-AF65-F5344CB8AC3E}">
        <p14:creationId xmlns:p14="http://schemas.microsoft.com/office/powerpoint/2010/main" val="3904959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defTabSz="685800">
              <a:spcBef>
                <a:spcPts val="1500"/>
              </a:spcBef>
              <a:buClr>
                <a:srgbClr val="90C226"/>
              </a:buClr>
              <a:buSzPct val="80000"/>
              <a:buFont typeface="Arial" panose="020B0604020202020204" pitchFamily="34" charset="0"/>
              <a:buChar char="•"/>
              <a:defRPr/>
            </a:pPr>
            <a:r>
              <a:rPr lang="en-GB" sz="1200" dirty="0">
                <a:solidFill>
                  <a:prstClr val="black"/>
                </a:solidFill>
                <a:latin typeface="ISHALinkpen Join" panose="03050602040000000000" pitchFamily="66" charset="0"/>
                <a:ea typeface="ISHALinkpen Join" panose="03050602040000000000" pitchFamily="66" charset="0"/>
              </a:rPr>
              <a:t>We encourage regular pupil attendance and punctuality by promoting to parents/carers and children the importance of regular school attendance.  </a:t>
            </a:r>
          </a:p>
          <a:p>
            <a:pPr marL="171450" indent="-171450" algn="l" defTabSz="685800">
              <a:spcBef>
                <a:spcPts val="1500"/>
              </a:spcBef>
              <a:buClr>
                <a:srgbClr val="90C226"/>
              </a:buClr>
              <a:buSzPct val="80000"/>
              <a:buFont typeface="Arial" panose="020B0604020202020204" pitchFamily="34" charset="0"/>
              <a:buChar char="•"/>
              <a:defRPr/>
            </a:pPr>
            <a:r>
              <a:rPr lang="en-GB" sz="1200" dirty="0">
                <a:solidFill>
                  <a:prstClr val="black"/>
                </a:solidFill>
                <a:latin typeface="ISHALinkpen Join" panose="03050602040000000000" pitchFamily="66" charset="0"/>
                <a:ea typeface="ISHALinkpen Join" panose="03050602040000000000" pitchFamily="66" charset="0"/>
              </a:rPr>
              <a:t>We create a  positive, strong ethos of attendance</a:t>
            </a:r>
          </a:p>
          <a:p>
            <a:pPr marL="171450" indent="-171450" algn="l" defTabSz="685800">
              <a:spcBef>
                <a:spcPts val="1500"/>
              </a:spcBef>
              <a:buClr>
                <a:srgbClr val="90C226"/>
              </a:buClr>
              <a:buSzPct val="80000"/>
              <a:buFont typeface="Arial" panose="020B0604020202020204" pitchFamily="34" charset="0"/>
              <a:buChar char="•"/>
              <a:defRPr/>
            </a:pPr>
            <a:r>
              <a:rPr lang="en-GB" sz="1200" dirty="0">
                <a:solidFill>
                  <a:prstClr val="black"/>
                </a:solidFill>
                <a:latin typeface="ISHALinkpen Join" panose="03050602040000000000" pitchFamily="66" charset="0"/>
                <a:ea typeface="ISHALinkpen Join" panose="03050602040000000000" pitchFamily="66" charset="0"/>
              </a:rPr>
              <a:t>We are here to support you and help your child make the most out of their time at </a:t>
            </a:r>
            <a:r>
              <a:rPr lang="en-GB" sz="1200" dirty="0" err="1">
                <a:solidFill>
                  <a:prstClr val="black"/>
                </a:solidFill>
                <a:latin typeface="ISHALinkpen Join" panose="03050602040000000000" pitchFamily="66" charset="0"/>
                <a:ea typeface="ISHALinkpen Join" panose="03050602040000000000" pitchFamily="66" charset="0"/>
              </a:rPr>
              <a:t>Knockhall</a:t>
            </a:r>
            <a:r>
              <a:rPr lang="en-GB" sz="1200" dirty="0">
                <a:solidFill>
                  <a:prstClr val="black"/>
                </a:solidFill>
                <a:latin typeface="ISHALinkpen Join" panose="03050602040000000000" pitchFamily="66" charset="0"/>
                <a:ea typeface="ISHALinkpen Join" panose="03050602040000000000" pitchFamily="66" charset="0"/>
              </a:rPr>
              <a:t> Primary School.</a:t>
            </a:r>
          </a:p>
          <a:p>
            <a:pPr marL="171450" indent="-171450" algn="l" defTabSz="685800">
              <a:spcBef>
                <a:spcPts val="1500"/>
              </a:spcBef>
              <a:buClr>
                <a:srgbClr val="90C226"/>
              </a:buClr>
              <a:buSzPct val="80000"/>
              <a:buFont typeface="Arial" panose="020B0604020202020204" pitchFamily="34" charset="0"/>
              <a:buChar char="•"/>
              <a:defRPr/>
            </a:pPr>
            <a:r>
              <a:rPr lang="en-GB" sz="1200" dirty="0">
                <a:solidFill>
                  <a:prstClr val="black"/>
                </a:solidFill>
                <a:latin typeface="ISHALinkpen Join" panose="03050602040000000000" pitchFamily="66" charset="0"/>
                <a:ea typeface="ISHALinkpen Join" panose="03050602040000000000" pitchFamily="66" charset="0"/>
              </a:rPr>
              <a:t>Together we make a difference.</a:t>
            </a:r>
          </a:p>
          <a:p>
            <a:endParaRPr lang="en-GB" dirty="0"/>
          </a:p>
        </p:txBody>
      </p:sp>
      <p:sp>
        <p:nvSpPr>
          <p:cNvPr id="4" name="Slide Number Placeholder 3"/>
          <p:cNvSpPr>
            <a:spLocks noGrp="1"/>
          </p:cNvSpPr>
          <p:nvPr>
            <p:ph type="sldNum" sz="quarter" idx="5"/>
          </p:nvPr>
        </p:nvSpPr>
        <p:spPr/>
        <p:txBody>
          <a:bodyPr/>
          <a:lstStyle/>
          <a:p>
            <a:fld id="{92F19585-1DAC-498D-BFC3-531F3478C8FC}" type="slidenum">
              <a:rPr lang="en-GB" smtClean="0"/>
              <a:t>13</a:t>
            </a:fld>
            <a:endParaRPr lang="en-GB"/>
          </a:p>
        </p:txBody>
      </p:sp>
    </p:spTree>
    <p:extLst>
      <p:ext uri="{BB962C8B-B14F-4D97-AF65-F5344CB8AC3E}">
        <p14:creationId xmlns:p14="http://schemas.microsoft.com/office/powerpoint/2010/main" val="3413276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Mention writing</a:t>
            </a:r>
          </a:p>
        </p:txBody>
      </p:sp>
      <p:sp>
        <p:nvSpPr>
          <p:cNvPr id="4" name="Slide Number Placeholder 3"/>
          <p:cNvSpPr>
            <a:spLocks noGrp="1"/>
          </p:cNvSpPr>
          <p:nvPr>
            <p:ph type="sldNum" sz="quarter" idx="5"/>
          </p:nvPr>
        </p:nvSpPr>
        <p:spPr/>
        <p:txBody>
          <a:bodyPr/>
          <a:lstStyle/>
          <a:p>
            <a:fld id="{92F19585-1DAC-498D-BFC3-531F3478C8FC}" type="slidenum">
              <a:rPr lang="en-GB" smtClean="0"/>
              <a:t>14</a:t>
            </a:fld>
            <a:endParaRPr lang="en-GB"/>
          </a:p>
        </p:txBody>
      </p:sp>
    </p:spTree>
    <p:extLst>
      <p:ext uri="{BB962C8B-B14F-4D97-AF65-F5344CB8AC3E}">
        <p14:creationId xmlns:p14="http://schemas.microsoft.com/office/powerpoint/2010/main" val="1978267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19585-1DAC-498D-BFC3-531F3478C8FC}" type="slidenum">
              <a:rPr lang="en-GB" smtClean="0"/>
              <a:t>15</a:t>
            </a:fld>
            <a:endParaRPr lang="en-GB"/>
          </a:p>
        </p:txBody>
      </p:sp>
    </p:spTree>
    <p:extLst>
      <p:ext uri="{BB962C8B-B14F-4D97-AF65-F5344CB8AC3E}">
        <p14:creationId xmlns:p14="http://schemas.microsoft.com/office/powerpoint/2010/main" val="2418951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Each topic is driven by high-quality core texts that link subjects together. This approach helps children make meaningful connections across subjects, deepening their understanding and engagement.</a:t>
            </a:r>
          </a:p>
          <a:p>
            <a:pPr marL="228600" indent="-228600">
              <a:buAutoNum type="arabicPeriod"/>
            </a:pPr>
            <a:r>
              <a:rPr lang="en-GB" dirty="0"/>
              <a:t>Is carefully mapped out to ensure learning is progressive and builds on previous knowledge. By reinforcing learning with trips, visitors, and special events like Big Bang Days, children develop contextual and purposeful links throughout their primary education.</a:t>
            </a:r>
          </a:p>
          <a:p>
            <a:pPr marL="228600" indent="-228600">
              <a:buAutoNum type="arabicPeriod"/>
            </a:pPr>
            <a:r>
              <a:rPr lang="en-GB" dirty="0"/>
              <a:t>The curriculum emphasises learning about the local area of Greenhithe, its history, and its geographical importance, while also encouraging students to understand how their community connects to London, the wider UK, and the world.</a:t>
            </a:r>
          </a:p>
          <a:p>
            <a:pPr marL="228600" indent="-228600">
              <a:buAutoNum type="arabicPeriod"/>
            </a:pPr>
            <a:r>
              <a:rPr lang="en-GB" dirty="0"/>
              <a:t>We develop medium- and short-term plans that are engaging, ambitious, and inclusive. The curriculum uses a universal design for learning approach, incorporating adaptive strategies to meet the needs of all students.</a:t>
            </a:r>
          </a:p>
          <a:p>
            <a:pPr marL="228600" indent="-228600">
              <a:buAutoNum type="arabicPeriod"/>
            </a:pPr>
            <a:r>
              <a:rPr lang="en-GB" dirty="0"/>
              <a:t>Each topic begins with a 'Big Bang' event to spark curiosity and ends with a Family Learning Afternoon, where students share their work. The children's own perspectives on what they want to learn (gathered through 'gateway to learning') guide part of the topic, ensuring that their interests are reflected in the learning process.</a:t>
            </a:r>
            <a:endParaRPr lang="en-GB" dirty="0">
              <a:ea typeface="Calibri"/>
              <a:cs typeface="Calibri"/>
            </a:endParaRPr>
          </a:p>
        </p:txBody>
      </p:sp>
      <p:sp>
        <p:nvSpPr>
          <p:cNvPr id="4" name="Slide Number Placeholder 3"/>
          <p:cNvSpPr>
            <a:spLocks noGrp="1"/>
          </p:cNvSpPr>
          <p:nvPr>
            <p:ph type="sldNum" sz="quarter" idx="5"/>
          </p:nvPr>
        </p:nvSpPr>
        <p:spPr/>
        <p:txBody>
          <a:bodyPr/>
          <a:lstStyle/>
          <a:p>
            <a:fld id="{92F19585-1DAC-498D-BFC3-531F3478C8FC}" type="slidenum">
              <a:rPr lang="en-GB" smtClean="0"/>
              <a:t>3</a:t>
            </a:fld>
            <a:endParaRPr lang="en-GB"/>
          </a:p>
        </p:txBody>
      </p:sp>
    </p:spTree>
    <p:extLst>
      <p:ext uri="{BB962C8B-B14F-4D97-AF65-F5344CB8AC3E}">
        <p14:creationId xmlns:p14="http://schemas.microsoft.com/office/powerpoint/2010/main" val="769716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ISHALinkpen Join" panose="03050602040000000000" pitchFamily="66" charset="0"/>
                <a:ea typeface="ISHALinkpen Join" panose="03050602040000000000" pitchFamily="66" charset="0"/>
              </a:rPr>
              <a:t>Little Wandle Letters and Sounds: a complete systematic, synthetic programme. </a:t>
            </a:r>
          </a:p>
          <a:p>
            <a:endParaRPr lang="en-GB" sz="1200" dirty="0">
              <a:latin typeface="ISHALinkpen Join" panose="03050602040000000000" pitchFamily="66" charset="0"/>
              <a:ea typeface="ISHALinkpen Join" panose="03050602040000000000" pitchFamily="66" charset="0"/>
            </a:endParaRPr>
          </a:p>
          <a:p>
            <a:r>
              <a:rPr lang="en-GB" sz="1200" dirty="0">
                <a:latin typeface="ISHALinkpen Join" panose="03050602040000000000" pitchFamily="66" charset="0"/>
                <a:ea typeface="ISHALinkpen Join" panose="03050602040000000000" pitchFamily="66" charset="0"/>
              </a:rPr>
              <a:t>• 20 minutes lessons, taught daily by class teacher </a:t>
            </a:r>
          </a:p>
          <a:p>
            <a:endParaRPr lang="en-GB" sz="1200" dirty="0">
              <a:latin typeface="ISHALinkpen Join" panose="03050602040000000000" pitchFamily="66" charset="0"/>
              <a:ea typeface="ISHALinkpen Join" panose="03050602040000000000" pitchFamily="66" charset="0"/>
            </a:endParaRPr>
          </a:p>
          <a:p>
            <a:r>
              <a:rPr lang="en-GB" sz="1200" dirty="0">
                <a:latin typeface="ISHALinkpen Join" panose="03050602040000000000" pitchFamily="66" charset="0"/>
                <a:ea typeface="ISHALinkpen Join" panose="03050602040000000000" pitchFamily="66" charset="0"/>
              </a:rPr>
              <a:t>• 4 new sounds taught each week, with consolidation on Friday. </a:t>
            </a:r>
          </a:p>
          <a:p>
            <a:endParaRPr lang="en-GB" sz="1200" dirty="0">
              <a:latin typeface="ISHALinkpen Join" panose="03050602040000000000" pitchFamily="66" charset="0"/>
              <a:ea typeface="ISHALinkpen Join" panose="03050602040000000000" pitchFamily="66" charset="0"/>
            </a:endParaRPr>
          </a:p>
          <a:p>
            <a:r>
              <a:rPr lang="en-GB" sz="1200" dirty="0">
                <a:latin typeface="ISHALinkpen Join" panose="03050602040000000000" pitchFamily="66" charset="0"/>
                <a:ea typeface="ISHALinkpen Join" panose="03050602040000000000" pitchFamily="66" charset="0"/>
              </a:rPr>
              <a:t>• Assessed each half term</a:t>
            </a:r>
            <a:endParaRPr lang="en-GB" dirty="0">
              <a:cs typeface="Calibri"/>
            </a:endParaRPr>
          </a:p>
        </p:txBody>
      </p:sp>
      <p:sp>
        <p:nvSpPr>
          <p:cNvPr id="4" name="Slide Number Placeholder 3"/>
          <p:cNvSpPr>
            <a:spLocks noGrp="1"/>
          </p:cNvSpPr>
          <p:nvPr>
            <p:ph type="sldNum" sz="quarter" idx="5"/>
          </p:nvPr>
        </p:nvSpPr>
        <p:spPr/>
        <p:txBody>
          <a:bodyPr/>
          <a:lstStyle/>
          <a:p>
            <a:fld id="{92F19585-1DAC-498D-BFC3-531F3478C8FC}" type="slidenum">
              <a:rPr lang="en-GB" smtClean="0"/>
              <a:t>4</a:t>
            </a:fld>
            <a:endParaRPr lang="en-GB"/>
          </a:p>
        </p:txBody>
      </p:sp>
    </p:spTree>
    <p:extLst>
      <p:ext uri="{BB962C8B-B14F-4D97-AF65-F5344CB8AC3E}">
        <p14:creationId xmlns:p14="http://schemas.microsoft.com/office/powerpoint/2010/main" val="3381641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ISHALinkpen Join" panose="03050602040000000000" pitchFamily="66" charset="0"/>
                <a:ea typeface="ISHALinkpen Join" panose="03050602040000000000" pitchFamily="66" charset="0"/>
              </a:rPr>
              <a:t>Little Wandle Letters and Sounds: a complete systematic, synthetic programme. </a:t>
            </a:r>
          </a:p>
          <a:p>
            <a:endParaRPr lang="en-GB" sz="1200" dirty="0">
              <a:latin typeface="ISHALinkpen Join" panose="03050602040000000000" pitchFamily="66" charset="0"/>
              <a:ea typeface="ISHALinkpen Join" panose="03050602040000000000" pitchFamily="66" charset="0"/>
            </a:endParaRPr>
          </a:p>
          <a:p>
            <a:r>
              <a:rPr lang="en-GB" sz="1200" dirty="0">
                <a:latin typeface="ISHALinkpen Join" panose="03050602040000000000" pitchFamily="66" charset="0"/>
                <a:ea typeface="ISHALinkpen Join" panose="03050602040000000000" pitchFamily="66" charset="0"/>
              </a:rPr>
              <a:t>• 20 minutes lessons, taught daily by class teacher </a:t>
            </a:r>
          </a:p>
          <a:p>
            <a:endParaRPr lang="en-GB" sz="1200" dirty="0">
              <a:latin typeface="ISHALinkpen Join" panose="03050602040000000000" pitchFamily="66" charset="0"/>
              <a:ea typeface="ISHALinkpen Join" panose="03050602040000000000" pitchFamily="66" charset="0"/>
            </a:endParaRPr>
          </a:p>
          <a:p>
            <a:r>
              <a:rPr lang="en-GB" sz="1200" dirty="0">
                <a:latin typeface="ISHALinkpen Join" panose="03050602040000000000" pitchFamily="66" charset="0"/>
                <a:ea typeface="ISHALinkpen Join" panose="03050602040000000000" pitchFamily="66" charset="0"/>
              </a:rPr>
              <a:t>• 4 new sounds taught each week, with consolidation on Friday. </a:t>
            </a:r>
          </a:p>
          <a:p>
            <a:endParaRPr lang="en-GB" sz="1200" dirty="0">
              <a:latin typeface="ISHALinkpen Join" panose="03050602040000000000" pitchFamily="66" charset="0"/>
              <a:ea typeface="ISHALinkpen Join" panose="03050602040000000000" pitchFamily="66" charset="0"/>
            </a:endParaRPr>
          </a:p>
          <a:p>
            <a:r>
              <a:rPr lang="en-GB" sz="1200" dirty="0">
                <a:latin typeface="ISHALinkpen Join" panose="03050602040000000000" pitchFamily="66" charset="0"/>
                <a:ea typeface="ISHALinkpen Join" panose="03050602040000000000" pitchFamily="66" charset="0"/>
              </a:rPr>
              <a:t>• Assessed each half term</a:t>
            </a:r>
            <a:endParaRPr lang="en-GB" dirty="0">
              <a:cs typeface="Calibri"/>
            </a:endParaRPr>
          </a:p>
        </p:txBody>
      </p:sp>
      <p:sp>
        <p:nvSpPr>
          <p:cNvPr id="4" name="Slide Number Placeholder 3"/>
          <p:cNvSpPr>
            <a:spLocks noGrp="1"/>
          </p:cNvSpPr>
          <p:nvPr>
            <p:ph type="sldNum" sz="quarter" idx="5"/>
          </p:nvPr>
        </p:nvSpPr>
        <p:spPr/>
        <p:txBody>
          <a:bodyPr/>
          <a:lstStyle/>
          <a:p>
            <a:fld id="{92F19585-1DAC-498D-BFC3-531F3478C8FC}" type="slidenum">
              <a:rPr lang="en-GB" smtClean="0"/>
              <a:t>5</a:t>
            </a:fld>
            <a:endParaRPr lang="en-GB"/>
          </a:p>
        </p:txBody>
      </p:sp>
    </p:spTree>
    <p:extLst>
      <p:ext uri="{BB962C8B-B14F-4D97-AF65-F5344CB8AC3E}">
        <p14:creationId xmlns:p14="http://schemas.microsoft.com/office/powerpoint/2010/main" val="538222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cs typeface="Calibri"/>
              </a:rPr>
              <a:t>The pass mark is usually 32 but this does sometimes change</a:t>
            </a:r>
          </a:p>
          <a:p>
            <a:pPr marL="228600" indent="-228600">
              <a:buAutoNum type="arabicPeriod"/>
            </a:pPr>
            <a:r>
              <a:rPr lang="en-GB" dirty="0">
                <a:cs typeface="Calibri"/>
              </a:rPr>
              <a:t>If children do not pass they will re-take it in year 2</a:t>
            </a:r>
          </a:p>
        </p:txBody>
      </p:sp>
      <p:sp>
        <p:nvSpPr>
          <p:cNvPr id="4" name="Slide Number Placeholder 3"/>
          <p:cNvSpPr>
            <a:spLocks noGrp="1"/>
          </p:cNvSpPr>
          <p:nvPr>
            <p:ph type="sldNum" sz="quarter" idx="5"/>
          </p:nvPr>
        </p:nvSpPr>
        <p:spPr/>
        <p:txBody>
          <a:bodyPr/>
          <a:lstStyle/>
          <a:p>
            <a:fld id="{92F19585-1DAC-498D-BFC3-531F3478C8FC}" type="slidenum">
              <a:rPr lang="en-GB" smtClean="0"/>
              <a:t>6</a:t>
            </a:fld>
            <a:endParaRPr lang="en-GB"/>
          </a:p>
        </p:txBody>
      </p:sp>
    </p:spTree>
    <p:extLst>
      <p:ext uri="{BB962C8B-B14F-4D97-AF65-F5344CB8AC3E}">
        <p14:creationId xmlns:p14="http://schemas.microsoft.com/office/powerpoint/2010/main" val="1731560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We foster a love of reading by providing well-resourced libraries and book corners, aiming to create a community of readers. This includes an emphasis on reading for enjoyment and developing a lifelong reading habit. </a:t>
            </a:r>
          </a:p>
          <a:p>
            <a:pPr marL="228600" indent="-228600">
              <a:buAutoNum type="arabicPeriod"/>
            </a:pPr>
            <a:endParaRPr lang="en-GB" dirty="0"/>
          </a:p>
          <a:p>
            <a:pPr marL="228600" indent="-228600">
              <a:buAutoNum type="arabicPeriod"/>
            </a:pPr>
            <a:r>
              <a:rPr lang="en-GB" dirty="0"/>
              <a:t>Children will have the opportunity to visit their school library once a week and select a book to take home. This book as well as one guided book that has been selected by child’s class teacher according to their </a:t>
            </a:r>
            <a:r>
              <a:rPr lang="en-GB"/>
              <a:t>phonics level.</a:t>
            </a:r>
            <a:endParaRPr lang="en-GB" dirty="0"/>
          </a:p>
          <a:p>
            <a:pPr marL="228600" indent="-228600">
              <a:buAutoNum type="arabicPeriod"/>
            </a:pPr>
            <a:endParaRPr lang="en-GB" dirty="0"/>
          </a:p>
          <a:p>
            <a:pPr marL="228600" indent="-228600">
              <a:buAutoNum type="arabicPeriod"/>
            </a:pPr>
            <a:r>
              <a:rPr lang="en-GB" dirty="0">
                <a:cs typeface="Calibri"/>
              </a:rPr>
              <a:t>Please ensure that your child brings their bookbag with books and reading record to school everyday so that children’s reading can be monitored by their class teacher and if they read with an adult at school, their progress can be logged in their reading record book</a:t>
            </a:r>
          </a:p>
        </p:txBody>
      </p:sp>
      <p:sp>
        <p:nvSpPr>
          <p:cNvPr id="4" name="Slide Number Placeholder 3"/>
          <p:cNvSpPr>
            <a:spLocks noGrp="1"/>
          </p:cNvSpPr>
          <p:nvPr>
            <p:ph type="sldNum" sz="quarter" idx="5"/>
          </p:nvPr>
        </p:nvSpPr>
        <p:spPr/>
        <p:txBody>
          <a:bodyPr/>
          <a:lstStyle/>
          <a:p>
            <a:fld id="{92F19585-1DAC-498D-BFC3-531F3478C8FC}" type="slidenum">
              <a:rPr lang="en-GB" smtClean="0"/>
              <a:t>7</a:t>
            </a:fld>
            <a:endParaRPr lang="en-GB"/>
          </a:p>
        </p:txBody>
      </p:sp>
    </p:spTree>
    <p:extLst>
      <p:ext uri="{BB962C8B-B14F-4D97-AF65-F5344CB8AC3E}">
        <p14:creationId xmlns:p14="http://schemas.microsoft.com/office/powerpoint/2010/main" val="3016060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cs typeface="Calibri"/>
              </a:rPr>
              <a:t>It is important that when you read with your child at home it is a positive experience. Keep it fun! To encourage reading for pleasure make sure that you are also taking time to read stories to children. This also helps to support children in developing their fluency and learning new vocabulary. </a:t>
            </a:r>
          </a:p>
        </p:txBody>
      </p:sp>
      <p:sp>
        <p:nvSpPr>
          <p:cNvPr id="4" name="Slide Number Placeholder 3"/>
          <p:cNvSpPr>
            <a:spLocks noGrp="1"/>
          </p:cNvSpPr>
          <p:nvPr>
            <p:ph type="sldNum" sz="quarter" idx="5"/>
          </p:nvPr>
        </p:nvSpPr>
        <p:spPr/>
        <p:txBody>
          <a:bodyPr/>
          <a:lstStyle/>
          <a:p>
            <a:fld id="{92F19585-1DAC-498D-BFC3-531F3478C8FC}" type="slidenum">
              <a:rPr lang="en-GB" smtClean="0"/>
              <a:t>8</a:t>
            </a:fld>
            <a:endParaRPr lang="en-GB"/>
          </a:p>
        </p:txBody>
      </p:sp>
    </p:spTree>
    <p:extLst>
      <p:ext uri="{BB962C8B-B14F-4D97-AF65-F5344CB8AC3E}">
        <p14:creationId xmlns:p14="http://schemas.microsoft.com/office/powerpoint/2010/main" val="4215816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cs typeface="Calibri"/>
            </a:endParaRPr>
          </a:p>
        </p:txBody>
      </p:sp>
      <p:sp>
        <p:nvSpPr>
          <p:cNvPr id="4" name="Slide Number Placeholder 3"/>
          <p:cNvSpPr>
            <a:spLocks noGrp="1"/>
          </p:cNvSpPr>
          <p:nvPr>
            <p:ph type="sldNum" sz="quarter" idx="5"/>
          </p:nvPr>
        </p:nvSpPr>
        <p:spPr/>
        <p:txBody>
          <a:bodyPr/>
          <a:lstStyle/>
          <a:p>
            <a:fld id="{92F19585-1DAC-498D-BFC3-531F3478C8FC}" type="slidenum">
              <a:rPr lang="en-GB" smtClean="0"/>
              <a:t>9</a:t>
            </a:fld>
            <a:endParaRPr lang="en-GB"/>
          </a:p>
        </p:txBody>
      </p:sp>
    </p:spTree>
    <p:extLst>
      <p:ext uri="{BB962C8B-B14F-4D97-AF65-F5344CB8AC3E}">
        <p14:creationId xmlns:p14="http://schemas.microsoft.com/office/powerpoint/2010/main" val="2720997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JB to discuss expectations and use </a:t>
            </a:r>
          </a:p>
        </p:txBody>
      </p:sp>
      <p:sp>
        <p:nvSpPr>
          <p:cNvPr id="4" name="Slide Number Placeholder 3"/>
          <p:cNvSpPr>
            <a:spLocks noGrp="1"/>
          </p:cNvSpPr>
          <p:nvPr>
            <p:ph type="sldNum" sz="quarter" idx="5"/>
          </p:nvPr>
        </p:nvSpPr>
        <p:spPr/>
        <p:txBody>
          <a:bodyPr/>
          <a:lstStyle/>
          <a:p>
            <a:fld id="{92F19585-1DAC-498D-BFC3-531F3478C8FC}" type="slidenum">
              <a:rPr lang="en-GB" smtClean="0"/>
              <a:t>10</a:t>
            </a:fld>
            <a:endParaRPr lang="en-GB"/>
          </a:p>
        </p:txBody>
      </p:sp>
    </p:spTree>
    <p:extLst>
      <p:ext uri="{BB962C8B-B14F-4D97-AF65-F5344CB8AC3E}">
        <p14:creationId xmlns:p14="http://schemas.microsoft.com/office/powerpoint/2010/main" val="3008003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littlewandlelettersandsounds.org.uk/resources/for-parent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048000" y="2185159"/>
            <a:ext cx="15240000" cy="6052993"/>
          </a:xfrm>
          <a:prstGeom prst="rect">
            <a:avLst/>
          </a:prstGeom>
          <a:solidFill>
            <a:srgbClr val="6B948C">
              <a:alpha val="84706"/>
            </a:srgbClr>
          </a:solidFill>
        </p:spPr>
        <p:txBody>
          <a:bodyPr/>
          <a:lstStyle/>
          <a:p>
            <a:endParaRPr lang="en-GB"/>
          </a:p>
        </p:txBody>
      </p:sp>
      <p:sp>
        <p:nvSpPr>
          <p:cNvPr id="3" name="AutoShape 3"/>
          <p:cNvSpPr/>
          <p:nvPr/>
        </p:nvSpPr>
        <p:spPr>
          <a:xfrm>
            <a:off x="1068678" y="6362700"/>
            <a:ext cx="223652" cy="3924300"/>
          </a:xfrm>
          <a:prstGeom prst="rect">
            <a:avLst/>
          </a:prstGeom>
          <a:solidFill>
            <a:srgbClr val="50606D"/>
          </a:solidFill>
        </p:spPr>
        <p:txBody>
          <a:bodyPr/>
          <a:lstStyle/>
          <a:p>
            <a:endParaRPr lang="en-GB"/>
          </a:p>
        </p:txBody>
      </p:sp>
      <p:pic>
        <p:nvPicPr>
          <p:cNvPr id="4" name="Picture 4"/>
          <p:cNvPicPr>
            <a:picLocks noChangeAspect="1"/>
          </p:cNvPicPr>
          <p:nvPr/>
        </p:nvPicPr>
        <p:blipFill>
          <a:blip r:embed="rId2"/>
          <a:srcRect l="655" r="655"/>
          <a:stretch>
            <a:fillRect/>
          </a:stretch>
        </p:blipFill>
        <p:spPr>
          <a:xfrm>
            <a:off x="12811540" y="185884"/>
            <a:ext cx="5222673" cy="1685631"/>
          </a:xfrm>
          <a:prstGeom prst="rect">
            <a:avLst/>
          </a:prstGeom>
        </p:spPr>
      </p:pic>
      <p:pic>
        <p:nvPicPr>
          <p:cNvPr id="5" name="Picture 5"/>
          <p:cNvPicPr>
            <a:picLocks noChangeAspect="1"/>
          </p:cNvPicPr>
          <p:nvPr/>
        </p:nvPicPr>
        <p:blipFill>
          <a:blip r:embed="rId3"/>
          <a:srcRect/>
          <a:stretch>
            <a:fillRect/>
          </a:stretch>
        </p:blipFill>
        <p:spPr>
          <a:xfrm>
            <a:off x="4737270" y="8656807"/>
            <a:ext cx="1258716" cy="1511924"/>
          </a:xfrm>
          <a:prstGeom prst="rect">
            <a:avLst/>
          </a:prstGeom>
        </p:spPr>
      </p:pic>
      <p:pic>
        <p:nvPicPr>
          <p:cNvPr id="6" name="Picture 6"/>
          <p:cNvPicPr>
            <a:picLocks noChangeAspect="1"/>
          </p:cNvPicPr>
          <p:nvPr/>
        </p:nvPicPr>
        <p:blipFill>
          <a:blip r:embed="rId4"/>
          <a:srcRect/>
          <a:stretch>
            <a:fillRect/>
          </a:stretch>
        </p:blipFill>
        <p:spPr>
          <a:xfrm>
            <a:off x="7295785" y="8676867"/>
            <a:ext cx="1448353" cy="1511924"/>
          </a:xfrm>
          <a:prstGeom prst="rect">
            <a:avLst/>
          </a:prstGeom>
        </p:spPr>
      </p:pic>
      <p:pic>
        <p:nvPicPr>
          <p:cNvPr id="7" name="Picture 7"/>
          <p:cNvPicPr>
            <a:picLocks noChangeAspect="1"/>
          </p:cNvPicPr>
          <p:nvPr/>
        </p:nvPicPr>
        <p:blipFill>
          <a:blip r:embed="rId5"/>
          <a:srcRect/>
          <a:stretch>
            <a:fillRect/>
          </a:stretch>
        </p:blipFill>
        <p:spPr>
          <a:xfrm>
            <a:off x="10160536" y="8676867"/>
            <a:ext cx="1225314" cy="1471803"/>
          </a:xfrm>
          <a:prstGeom prst="rect">
            <a:avLst/>
          </a:prstGeom>
        </p:spPr>
      </p:pic>
      <p:pic>
        <p:nvPicPr>
          <p:cNvPr id="8" name="Picture 8"/>
          <p:cNvPicPr>
            <a:picLocks noChangeAspect="1"/>
          </p:cNvPicPr>
          <p:nvPr/>
        </p:nvPicPr>
        <p:blipFill>
          <a:blip r:embed="rId6"/>
          <a:srcRect/>
          <a:stretch>
            <a:fillRect/>
          </a:stretch>
        </p:blipFill>
        <p:spPr>
          <a:xfrm>
            <a:off x="12606698" y="8656807"/>
            <a:ext cx="1225314" cy="1471803"/>
          </a:xfrm>
          <a:prstGeom prst="rect">
            <a:avLst/>
          </a:prstGeom>
        </p:spPr>
      </p:pic>
      <p:pic>
        <p:nvPicPr>
          <p:cNvPr id="9" name="Picture 9"/>
          <p:cNvPicPr>
            <a:picLocks noChangeAspect="1"/>
          </p:cNvPicPr>
          <p:nvPr/>
        </p:nvPicPr>
        <p:blipFill>
          <a:blip r:embed="rId7"/>
          <a:srcRect/>
          <a:stretch>
            <a:fillRect/>
          </a:stretch>
        </p:blipFill>
        <p:spPr>
          <a:xfrm>
            <a:off x="15219779" y="8656807"/>
            <a:ext cx="1240770" cy="1471803"/>
          </a:xfrm>
          <a:prstGeom prst="rect">
            <a:avLst/>
          </a:prstGeom>
        </p:spPr>
      </p:pic>
      <p:grpSp>
        <p:nvGrpSpPr>
          <p:cNvPr id="10" name="Group 10"/>
          <p:cNvGrpSpPr/>
          <p:nvPr/>
        </p:nvGrpSpPr>
        <p:grpSpPr>
          <a:xfrm>
            <a:off x="4408191" y="3141453"/>
            <a:ext cx="13104000" cy="3980798"/>
            <a:chOff x="0" y="0"/>
            <a:chExt cx="17472000" cy="5307732"/>
          </a:xfrm>
        </p:grpSpPr>
        <p:sp>
          <p:nvSpPr>
            <p:cNvPr id="11" name="TextBox 11"/>
            <p:cNvSpPr txBox="1"/>
            <p:nvPr/>
          </p:nvSpPr>
          <p:spPr>
            <a:xfrm>
              <a:off x="0" y="0"/>
              <a:ext cx="17472000" cy="3009371"/>
            </a:xfrm>
            <a:prstGeom prst="rect">
              <a:avLst/>
            </a:prstGeom>
          </p:spPr>
          <p:txBody>
            <a:bodyPr lIns="0" tIns="0" rIns="0" bIns="0" rtlCol="0" anchor="t">
              <a:spAutoFit/>
            </a:bodyPr>
            <a:lstStyle/>
            <a:p>
              <a:pPr algn="ctr">
                <a:lnSpc>
                  <a:spcPts val="8759"/>
                </a:lnSpc>
              </a:pPr>
              <a:r>
                <a:rPr lang="en-US" sz="8000" dirty="0">
                  <a:solidFill>
                    <a:srgbClr val="FEFFFF"/>
                  </a:solidFill>
                  <a:latin typeface="Playfair Display"/>
                </a:rPr>
                <a:t>Supporting Year 1 Children</a:t>
              </a:r>
            </a:p>
            <a:p>
              <a:pPr algn="ctr">
                <a:lnSpc>
                  <a:spcPts val="8759"/>
                </a:lnSpc>
              </a:pPr>
              <a:r>
                <a:rPr lang="en-US" sz="8000" dirty="0">
                  <a:solidFill>
                    <a:srgbClr val="FEFFFF"/>
                  </a:solidFill>
                  <a:latin typeface="Playfair Display"/>
                </a:rPr>
                <a:t>Parent Workshop</a:t>
              </a:r>
            </a:p>
          </p:txBody>
        </p:sp>
        <p:sp>
          <p:nvSpPr>
            <p:cNvPr id="12" name="TextBox 12"/>
            <p:cNvSpPr txBox="1"/>
            <p:nvPr/>
          </p:nvSpPr>
          <p:spPr>
            <a:xfrm>
              <a:off x="659220" y="3951462"/>
              <a:ext cx="16786727" cy="1356270"/>
            </a:xfrm>
            <a:prstGeom prst="rect">
              <a:avLst/>
            </a:prstGeom>
          </p:spPr>
          <p:txBody>
            <a:bodyPr lIns="0" tIns="0" rIns="0" bIns="0" rtlCol="0" anchor="t">
              <a:spAutoFit/>
            </a:bodyPr>
            <a:lstStyle/>
            <a:p>
              <a:pPr algn="r">
                <a:lnSpc>
                  <a:spcPts val="4200"/>
                </a:lnSpc>
              </a:pPr>
              <a:r>
                <a:rPr lang="en-US" sz="3000" spc="180" dirty="0">
                  <a:solidFill>
                    <a:srgbClr val="F4F8F3"/>
                  </a:solidFill>
                  <a:latin typeface="Montserrat Classic Bold"/>
                </a:rPr>
                <a:t>Hosted by </a:t>
              </a:r>
            </a:p>
            <a:p>
              <a:pPr algn="r">
                <a:lnSpc>
                  <a:spcPts val="4200"/>
                </a:lnSpc>
              </a:pPr>
              <a:r>
                <a:rPr lang="en-US" sz="3000" spc="180" dirty="0">
                  <a:solidFill>
                    <a:srgbClr val="F4F8F3"/>
                  </a:solidFill>
                  <a:latin typeface="Montserrat Classic Bold"/>
                </a:rPr>
                <a:t> Ms. Akande, Ms. Artis, Mr. Benham</a:t>
              </a:r>
            </a:p>
          </p:txBody>
        </p:sp>
      </p:grpSp>
      <p:sp>
        <p:nvSpPr>
          <p:cNvPr id="13" name="TextBox 13"/>
          <p:cNvSpPr txBox="1"/>
          <p:nvPr/>
        </p:nvSpPr>
        <p:spPr>
          <a:xfrm rot="-5400000">
            <a:off x="-1571387" y="3018417"/>
            <a:ext cx="5685949" cy="487313"/>
          </a:xfrm>
          <a:prstGeom prst="rect">
            <a:avLst/>
          </a:prstGeom>
        </p:spPr>
        <p:txBody>
          <a:bodyPr wrap="square" lIns="0" tIns="0" rIns="0" bIns="0" rtlCol="0" anchor="t">
            <a:spAutoFit/>
          </a:bodyPr>
          <a:lstStyle/>
          <a:p>
            <a:pPr algn="r">
              <a:lnSpc>
                <a:spcPts val="3840"/>
              </a:lnSpc>
            </a:pPr>
            <a:r>
              <a:rPr lang="en-US" sz="3200" spc="352" dirty="0">
                <a:solidFill>
                  <a:srgbClr val="4F5256"/>
                </a:solidFill>
                <a:latin typeface="Montserrat Classic"/>
              </a:rPr>
              <a:t>24th September 2024</a:t>
            </a:r>
          </a:p>
        </p:txBody>
      </p:sp>
      <p:sp>
        <p:nvSpPr>
          <p:cNvPr id="14" name="TextBox 14"/>
          <p:cNvSpPr txBox="1"/>
          <p:nvPr/>
        </p:nvSpPr>
        <p:spPr>
          <a:xfrm>
            <a:off x="12606698" y="1823891"/>
            <a:ext cx="7107516" cy="308629"/>
          </a:xfrm>
          <a:prstGeom prst="rect">
            <a:avLst/>
          </a:prstGeom>
        </p:spPr>
        <p:txBody>
          <a:bodyPr lIns="0" tIns="0" rIns="0" bIns="0" rtlCol="0" anchor="t">
            <a:spAutoFit/>
          </a:bodyPr>
          <a:lstStyle/>
          <a:p>
            <a:pPr algn="ctr">
              <a:lnSpc>
                <a:spcPts val="2407"/>
              </a:lnSpc>
            </a:pPr>
            <a:r>
              <a:rPr lang="en-US" sz="1719">
                <a:solidFill>
                  <a:srgbClr val="545454"/>
                </a:solidFill>
                <a:latin typeface="ABeeZee Italics"/>
              </a:rPr>
              <a:t>Ignite the spark, reveal the champion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1678920"/>
          </a:xfrm>
          <a:prstGeom prst="rect">
            <a:avLst/>
          </a:prstGeom>
          <a:solidFill>
            <a:srgbClr val="6B948C">
              <a:alpha val="80784"/>
            </a:srgbClr>
          </a:solidFill>
        </p:spPr>
        <p:txBody>
          <a:bodyPr/>
          <a:lstStyle/>
          <a:p>
            <a:endParaRPr lang="en-GB"/>
          </a:p>
        </p:txBody>
      </p:sp>
      <p:sp>
        <p:nvSpPr>
          <p:cNvPr id="6" name="TextBox 6"/>
          <p:cNvSpPr txBox="1"/>
          <p:nvPr/>
        </p:nvSpPr>
        <p:spPr>
          <a:xfrm>
            <a:off x="2798558" y="334360"/>
            <a:ext cx="12690881" cy="885745"/>
          </a:xfrm>
          <a:prstGeom prst="rect">
            <a:avLst/>
          </a:prstGeom>
        </p:spPr>
        <p:txBody>
          <a:bodyPr wrap="square" lIns="0" tIns="0" rIns="0" bIns="0" rtlCol="0" anchor="t">
            <a:spAutoFit/>
          </a:bodyPr>
          <a:lstStyle/>
          <a:p>
            <a:pPr algn="ctr">
              <a:lnSpc>
                <a:spcPts val="7499"/>
              </a:lnSpc>
              <a:spcBef>
                <a:spcPct val="0"/>
              </a:spcBef>
            </a:pPr>
            <a:r>
              <a:rPr lang="en-US" sz="4999" b="1" spc="49" dirty="0">
                <a:solidFill>
                  <a:srgbClr val="FEFFFF"/>
                </a:solidFill>
                <a:latin typeface="Montserrat Light"/>
              </a:rPr>
              <a:t>Technology in the Classroom</a:t>
            </a:r>
          </a:p>
        </p:txBody>
      </p:sp>
      <p:sp>
        <p:nvSpPr>
          <p:cNvPr id="4" name="TextBox 3">
            <a:extLst>
              <a:ext uri="{FF2B5EF4-FFF2-40B4-BE49-F238E27FC236}">
                <a16:creationId xmlns:a16="http://schemas.microsoft.com/office/drawing/2014/main" id="{AC3E2FF4-59DF-B95D-9E75-DCA5C876262C}"/>
              </a:ext>
            </a:extLst>
          </p:cNvPr>
          <p:cNvSpPr txBox="1"/>
          <p:nvPr/>
        </p:nvSpPr>
        <p:spPr>
          <a:xfrm>
            <a:off x="1295400" y="1737538"/>
            <a:ext cx="16230600" cy="1600438"/>
          </a:xfrm>
          <a:prstGeom prst="rect">
            <a:avLst/>
          </a:prstGeom>
          <a:noFill/>
        </p:spPr>
        <p:txBody>
          <a:bodyPr wrap="square" rtlCol="0">
            <a:spAutoFit/>
          </a:bodyPr>
          <a:lstStyle/>
          <a:p>
            <a:pPr algn="ctr"/>
            <a:r>
              <a:rPr lang="en-GB" sz="4000" dirty="0">
                <a:latin typeface="Ebirma"/>
              </a:rPr>
              <a:t>From Year 1 all children are allocated an iPad to support them with their learning throughout the school day.</a:t>
            </a:r>
          </a:p>
          <a:p>
            <a:endParaRPr lang="en-GB" dirty="0"/>
          </a:p>
        </p:txBody>
      </p:sp>
      <p:pic>
        <p:nvPicPr>
          <p:cNvPr id="6146" name="Picture 2" descr="Image preview">
            <a:extLst>
              <a:ext uri="{FF2B5EF4-FFF2-40B4-BE49-F238E27FC236}">
                <a16:creationId xmlns:a16="http://schemas.microsoft.com/office/drawing/2014/main" id="{1E09E7BC-B43E-C207-9349-4B7BBD2B27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598" y="3009900"/>
            <a:ext cx="9448800" cy="708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385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1680741"/>
          </a:xfrm>
          <a:prstGeom prst="rect">
            <a:avLst/>
          </a:prstGeom>
          <a:solidFill>
            <a:srgbClr val="6B948C">
              <a:alpha val="80784"/>
            </a:srgbClr>
          </a:solidFill>
        </p:spPr>
        <p:txBody>
          <a:bodyPr/>
          <a:lstStyle/>
          <a:p>
            <a:endParaRPr lang="en-GB"/>
          </a:p>
        </p:txBody>
      </p:sp>
      <p:sp>
        <p:nvSpPr>
          <p:cNvPr id="6" name="TextBox 6"/>
          <p:cNvSpPr txBox="1"/>
          <p:nvPr/>
        </p:nvSpPr>
        <p:spPr>
          <a:xfrm>
            <a:off x="2798559" y="339577"/>
            <a:ext cx="12690881" cy="885745"/>
          </a:xfrm>
          <a:prstGeom prst="rect">
            <a:avLst/>
          </a:prstGeom>
        </p:spPr>
        <p:txBody>
          <a:bodyPr wrap="square" lIns="0" tIns="0" rIns="0" bIns="0" rtlCol="0" anchor="t">
            <a:spAutoFit/>
          </a:bodyPr>
          <a:lstStyle/>
          <a:p>
            <a:pPr algn="ctr">
              <a:lnSpc>
                <a:spcPts val="7499"/>
              </a:lnSpc>
              <a:spcBef>
                <a:spcPct val="0"/>
              </a:spcBef>
            </a:pPr>
            <a:r>
              <a:rPr lang="en-US" sz="4999" spc="49" dirty="0">
                <a:solidFill>
                  <a:srgbClr val="FEFFFF"/>
                </a:solidFill>
                <a:latin typeface="Montserrat Light"/>
              </a:rPr>
              <a:t>Learning in Year 1 - </a:t>
            </a:r>
            <a:r>
              <a:rPr lang="en-US" sz="4999" spc="49" dirty="0" err="1">
                <a:solidFill>
                  <a:srgbClr val="FEFFFF"/>
                </a:solidFill>
                <a:latin typeface="Montserrat Light"/>
              </a:rPr>
              <a:t>Maths</a:t>
            </a:r>
            <a:endParaRPr lang="en-US" sz="4999" spc="49" dirty="0">
              <a:solidFill>
                <a:srgbClr val="FEFFFF"/>
              </a:solidFill>
              <a:latin typeface="Montserrat Light"/>
            </a:endParaRPr>
          </a:p>
        </p:txBody>
      </p:sp>
      <p:sp>
        <p:nvSpPr>
          <p:cNvPr id="5" name="TextBox 4">
            <a:extLst>
              <a:ext uri="{FF2B5EF4-FFF2-40B4-BE49-F238E27FC236}">
                <a16:creationId xmlns:a16="http://schemas.microsoft.com/office/drawing/2014/main" id="{36E8FBEE-CFA3-B311-AC92-D4D4BBC9227A}"/>
              </a:ext>
            </a:extLst>
          </p:cNvPr>
          <p:cNvSpPr txBox="1"/>
          <p:nvPr/>
        </p:nvSpPr>
        <p:spPr>
          <a:xfrm>
            <a:off x="509953" y="2369342"/>
            <a:ext cx="7110047" cy="7306616"/>
          </a:xfrm>
          <a:prstGeom prst="rect">
            <a:avLst/>
          </a:prstGeom>
          <a:noFill/>
        </p:spPr>
        <p:txBody>
          <a:bodyPr wrap="square" rtlCol="0">
            <a:spAutoFit/>
          </a:bodyPr>
          <a:lstStyle/>
          <a:p>
            <a:pPr marL="457200" indent="-457200">
              <a:lnSpc>
                <a:spcPct val="200000"/>
              </a:lnSpc>
              <a:buFont typeface="Arial" panose="020B0604020202020204" pitchFamily="34" charset="0"/>
              <a:buChar char="•"/>
            </a:pPr>
            <a:r>
              <a:rPr lang="en-GB" sz="4000" dirty="0">
                <a:latin typeface="Ebirma"/>
                <a:cs typeface="Arial" panose="020B0604020202020204" pitchFamily="34" charset="0"/>
              </a:rPr>
              <a:t>Mastery Approach to Maths</a:t>
            </a:r>
          </a:p>
          <a:p>
            <a:pPr marL="457200" indent="-457200">
              <a:lnSpc>
                <a:spcPct val="200000"/>
              </a:lnSpc>
              <a:buFont typeface="Arial" panose="020B0604020202020204" pitchFamily="34" charset="0"/>
              <a:buChar char="•"/>
            </a:pPr>
            <a:r>
              <a:rPr lang="en-GB" sz="4000" dirty="0">
                <a:latin typeface="Ebirma"/>
                <a:cs typeface="Arial" panose="020B0604020202020204" pitchFamily="34" charset="0"/>
              </a:rPr>
              <a:t>Coherence</a:t>
            </a:r>
          </a:p>
          <a:p>
            <a:pPr marL="457200" indent="-457200">
              <a:lnSpc>
                <a:spcPct val="200000"/>
              </a:lnSpc>
              <a:buFont typeface="Arial" panose="020B0604020202020204" pitchFamily="34" charset="0"/>
              <a:buChar char="•"/>
            </a:pPr>
            <a:r>
              <a:rPr lang="en-GB" sz="4000" dirty="0">
                <a:latin typeface="Ebirma"/>
                <a:cs typeface="Arial" panose="020B0604020202020204" pitchFamily="34" charset="0"/>
              </a:rPr>
              <a:t>Representation &amp; Structure</a:t>
            </a:r>
          </a:p>
          <a:p>
            <a:pPr marL="457200" indent="-457200">
              <a:lnSpc>
                <a:spcPct val="200000"/>
              </a:lnSpc>
              <a:buFont typeface="Arial" panose="020B0604020202020204" pitchFamily="34" charset="0"/>
              <a:buChar char="•"/>
            </a:pPr>
            <a:r>
              <a:rPr lang="en-GB" sz="4000" dirty="0">
                <a:latin typeface="Ebirma"/>
                <a:cs typeface="Arial" panose="020B0604020202020204" pitchFamily="34" charset="0"/>
              </a:rPr>
              <a:t>Fluency &amp; Variation</a:t>
            </a:r>
          </a:p>
          <a:p>
            <a:pPr marL="457200" indent="-457200">
              <a:lnSpc>
                <a:spcPct val="200000"/>
              </a:lnSpc>
              <a:buFont typeface="Arial" panose="020B0604020202020204" pitchFamily="34" charset="0"/>
              <a:buChar char="•"/>
            </a:pPr>
            <a:r>
              <a:rPr lang="en-GB" sz="4000" dirty="0">
                <a:latin typeface="Ebirma"/>
                <a:cs typeface="Arial" panose="020B0604020202020204" pitchFamily="34" charset="0"/>
              </a:rPr>
              <a:t>Encouraging Mathematical Thinking</a:t>
            </a:r>
          </a:p>
        </p:txBody>
      </p:sp>
      <p:pic>
        <p:nvPicPr>
          <p:cNvPr id="9" name="Picture 8">
            <a:extLst>
              <a:ext uri="{FF2B5EF4-FFF2-40B4-BE49-F238E27FC236}">
                <a16:creationId xmlns:a16="http://schemas.microsoft.com/office/drawing/2014/main" id="{0ABCFFCE-5B10-27B0-95F4-D0AE6119E001}"/>
              </a:ext>
            </a:extLst>
          </p:cNvPr>
          <p:cNvPicPr>
            <a:picLocks noChangeAspect="1"/>
          </p:cNvPicPr>
          <p:nvPr/>
        </p:nvPicPr>
        <p:blipFill>
          <a:blip r:embed="rId3"/>
          <a:stretch>
            <a:fillRect/>
          </a:stretch>
        </p:blipFill>
        <p:spPr>
          <a:xfrm>
            <a:off x="7620000" y="2369342"/>
            <a:ext cx="10127366" cy="6864574"/>
          </a:xfrm>
          <a:prstGeom prst="rect">
            <a:avLst/>
          </a:prstGeom>
        </p:spPr>
      </p:pic>
    </p:spTree>
    <p:extLst>
      <p:ext uri="{BB962C8B-B14F-4D97-AF65-F5344CB8AC3E}">
        <p14:creationId xmlns:p14="http://schemas.microsoft.com/office/powerpoint/2010/main" val="3161695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1678920"/>
          </a:xfrm>
          <a:prstGeom prst="rect">
            <a:avLst/>
          </a:prstGeom>
          <a:solidFill>
            <a:srgbClr val="6B948C">
              <a:alpha val="80784"/>
            </a:srgbClr>
          </a:solidFill>
        </p:spPr>
        <p:txBody>
          <a:bodyPr/>
          <a:lstStyle/>
          <a:p>
            <a:endParaRPr lang="en-GB"/>
          </a:p>
        </p:txBody>
      </p:sp>
      <p:sp>
        <p:nvSpPr>
          <p:cNvPr id="6" name="TextBox 6"/>
          <p:cNvSpPr txBox="1"/>
          <p:nvPr/>
        </p:nvSpPr>
        <p:spPr>
          <a:xfrm>
            <a:off x="2798558" y="334360"/>
            <a:ext cx="12690881" cy="885745"/>
          </a:xfrm>
          <a:prstGeom prst="rect">
            <a:avLst/>
          </a:prstGeom>
        </p:spPr>
        <p:txBody>
          <a:bodyPr wrap="square" lIns="0" tIns="0" rIns="0" bIns="0" rtlCol="0" anchor="t">
            <a:spAutoFit/>
          </a:bodyPr>
          <a:lstStyle/>
          <a:p>
            <a:pPr algn="ctr">
              <a:lnSpc>
                <a:spcPts val="7499"/>
              </a:lnSpc>
              <a:spcBef>
                <a:spcPct val="0"/>
              </a:spcBef>
            </a:pPr>
            <a:r>
              <a:rPr lang="en-US" sz="4999" b="1" spc="49" dirty="0">
                <a:solidFill>
                  <a:srgbClr val="FEFFFF"/>
                </a:solidFill>
                <a:latin typeface="Montserrat Light"/>
              </a:rPr>
              <a:t>Day-to-Day</a:t>
            </a:r>
          </a:p>
        </p:txBody>
      </p:sp>
      <p:graphicFrame>
        <p:nvGraphicFramePr>
          <p:cNvPr id="7" name="Table 6">
            <a:extLst>
              <a:ext uri="{FF2B5EF4-FFF2-40B4-BE49-F238E27FC236}">
                <a16:creationId xmlns:a16="http://schemas.microsoft.com/office/drawing/2014/main" id="{2404BE76-0995-99AB-0875-D2F66EBAFC6E}"/>
              </a:ext>
            </a:extLst>
          </p:cNvPr>
          <p:cNvGraphicFramePr>
            <a:graphicFrameLocks noGrp="1"/>
          </p:cNvGraphicFramePr>
          <p:nvPr>
            <p:extLst>
              <p:ext uri="{D42A27DB-BD31-4B8C-83A1-F6EECF244321}">
                <p14:modId xmlns:p14="http://schemas.microsoft.com/office/powerpoint/2010/main" val="4157520410"/>
              </p:ext>
            </p:extLst>
          </p:nvPr>
        </p:nvGraphicFramePr>
        <p:xfrm>
          <a:off x="1600200" y="2852420"/>
          <a:ext cx="14554200" cy="4582160"/>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4159589131"/>
                    </a:ext>
                  </a:extLst>
                </a:gridCol>
                <a:gridCol w="990600">
                  <a:extLst>
                    <a:ext uri="{9D8B030D-6E8A-4147-A177-3AD203B41FA5}">
                      <a16:colId xmlns:a16="http://schemas.microsoft.com/office/drawing/2014/main" val="2395624704"/>
                    </a:ext>
                  </a:extLst>
                </a:gridCol>
                <a:gridCol w="2971800">
                  <a:extLst>
                    <a:ext uri="{9D8B030D-6E8A-4147-A177-3AD203B41FA5}">
                      <a16:colId xmlns:a16="http://schemas.microsoft.com/office/drawing/2014/main" val="1442164795"/>
                    </a:ext>
                  </a:extLst>
                </a:gridCol>
                <a:gridCol w="838200">
                  <a:extLst>
                    <a:ext uri="{9D8B030D-6E8A-4147-A177-3AD203B41FA5}">
                      <a16:colId xmlns:a16="http://schemas.microsoft.com/office/drawing/2014/main" val="542316650"/>
                    </a:ext>
                  </a:extLst>
                </a:gridCol>
                <a:gridCol w="5791200">
                  <a:extLst>
                    <a:ext uri="{9D8B030D-6E8A-4147-A177-3AD203B41FA5}">
                      <a16:colId xmlns:a16="http://schemas.microsoft.com/office/drawing/2014/main" val="418244873"/>
                    </a:ext>
                  </a:extLst>
                </a:gridCol>
              </a:tblGrid>
              <a:tr h="1076960">
                <a:tc>
                  <a:txBody>
                    <a:bodyPr/>
                    <a:lstStyle/>
                    <a:p>
                      <a:r>
                        <a:rPr lang="en-GB" sz="2800" dirty="0">
                          <a:latin typeface="Ebirma"/>
                        </a:rPr>
                        <a:t>Morning Session 1</a:t>
                      </a:r>
                    </a:p>
                  </a:txBody>
                  <a:tcPr/>
                </a:tc>
                <a:tc>
                  <a:txBody>
                    <a:bodyPr/>
                    <a:lstStyle/>
                    <a:p>
                      <a:endParaRPr lang="en-GB" sz="2800" dirty="0">
                        <a:latin typeface="Ebirma"/>
                      </a:endParaRPr>
                    </a:p>
                  </a:txBody>
                  <a:tcPr/>
                </a:tc>
                <a:tc>
                  <a:txBody>
                    <a:bodyPr/>
                    <a:lstStyle/>
                    <a:p>
                      <a:r>
                        <a:rPr lang="en-GB" sz="2800" dirty="0">
                          <a:latin typeface="Ebirma"/>
                        </a:rPr>
                        <a:t>Morning Session 2</a:t>
                      </a:r>
                    </a:p>
                  </a:txBody>
                  <a:tcPr/>
                </a:tc>
                <a:tc>
                  <a:txBody>
                    <a:bodyPr/>
                    <a:lstStyle/>
                    <a:p>
                      <a:r>
                        <a:rPr lang="en-GB" sz="2800" dirty="0">
                          <a:latin typeface="Ebirma"/>
                        </a:rPr>
                        <a:t> </a:t>
                      </a:r>
                    </a:p>
                  </a:txBody>
                  <a:tcPr/>
                </a:tc>
                <a:tc>
                  <a:txBody>
                    <a:bodyPr/>
                    <a:lstStyle/>
                    <a:p>
                      <a:r>
                        <a:rPr lang="en-GB" sz="2800" dirty="0">
                          <a:latin typeface="Ebirma"/>
                        </a:rPr>
                        <a:t>Afternoon Session</a:t>
                      </a:r>
                    </a:p>
                  </a:txBody>
                  <a:tcPr/>
                </a:tc>
                <a:extLst>
                  <a:ext uri="{0D108BD9-81ED-4DB2-BD59-A6C34878D82A}">
                    <a16:rowId xmlns:a16="http://schemas.microsoft.com/office/drawing/2014/main" val="1590085357"/>
                  </a:ext>
                </a:extLst>
              </a:tr>
              <a:tr h="2416466">
                <a:tc>
                  <a:txBody>
                    <a:bodyPr/>
                    <a:lstStyle/>
                    <a:p>
                      <a:r>
                        <a:rPr lang="en-GB" sz="2800" b="1" dirty="0">
                          <a:latin typeface="Ebirma"/>
                        </a:rPr>
                        <a:t> </a:t>
                      </a:r>
                    </a:p>
                    <a:p>
                      <a:pPr marL="457200" indent="-457200">
                        <a:buFont typeface="Arial" panose="020B0604020202020204" pitchFamily="34" charset="0"/>
                        <a:buChar char="•"/>
                      </a:pPr>
                      <a:r>
                        <a:rPr lang="en-GB" sz="2800" b="1" dirty="0">
                          <a:latin typeface="Ebirma"/>
                        </a:rPr>
                        <a:t>Writing</a:t>
                      </a:r>
                    </a:p>
                    <a:p>
                      <a:pPr marL="457200" indent="-457200">
                        <a:buFont typeface="Arial" panose="020B0604020202020204" pitchFamily="34" charset="0"/>
                        <a:buChar char="•"/>
                      </a:pPr>
                      <a:r>
                        <a:rPr lang="en-GB" sz="2800" b="1" dirty="0">
                          <a:latin typeface="Ebirma"/>
                        </a:rPr>
                        <a:t>Maths</a:t>
                      </a:r>
                    </a:p>
                    <a:p>
                      <a:pPr marL="457200" indent="-457200">
                        <a:buFont typeface="Arial" panose="020B0604020202020204" pitchFamily="34" charset="0"/>
                        <a:buChar char="•"/>
                      </a:pPr>
                      <a:r>
                        <a:rPr lang="en-GB" sz="2800" b="1" dirty="0">
                          <a:latin typeface="Ebirma"/>
                        </a:rPr>
                        <a:t>Shared Reader</a:t>
                      </a:r>
                    </a:p>
                    <a:p>
                      <a:pPr marL="0" indent="0">
                        <a:buFont typeface="Arial" panose="020B0604020202020204" pitchFamily="34" charset="0"/>
                        <a:buNone/>
                      </a:pPr>
                      <a:r>
                        <a:rPr lang="en-GB" sz="2800" b="0" dirty="0">
                          <a:latin typeface="Ebirma"/>
                        </a:rPr>
                        <a:t>(These lessons are taught daily)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Ebirma"/>
                        </a:rPr>
                        <a:t>Play Time</a:t>
                      </a:r>
                    </a:p>
                    <a:p>
                      <a:endParaRPr lang="en-GB" dirty="0"/>
                    </a:p>
                  </a:txBody>
                  <a:tcPr/>
                </a:tc>
                <a:tc>
                  <a:txBody>
                    <a:bodyPr/>
                    <a:lstStyle/>
                    <a:p>
                      <a:pPr marL="457200" indent="-457200">
                        <a:buFont typeface="Arial" panose="020B0604020202020204" pitchFamily="34" charset="0"/>
                        <a:buChar char="•"/>
                      </a:pPr>
                      <a:endParaRPr lang="en-GB" sz="2800" b="1" dirty="0">
                        <a:latin typeface="Ebirma"/>
                      </a:endParaRPr>
                    </a:p>
                    <a:p>
                      <a:pPr marL="457200" indent="-457200">
                        <a:buFont typeface="Arial" panose="020B0604020202020204" pitchFamily="34" charset="0"/>
                        <a:buChar char="•"/>
                      </a:pPr>
                      <a:r>
                        <a:rPr lang="en-GB" sz="2800" b="1" dirty="0">
                          <a:latin typeface="Ebirma"/>
                        </a:rPr>
                        <a:t>Phonics</a:t>
                      </a:r>
                    </a:p>
                    <a:p>
                      <a:pPr marL="457200" indent="-457200">
                        <a:buFont typeface="Arial" panose="020B0604020202020204" pitchFamily="34" charset="0"/>
                        <a:buChar char="•"/>
                      </a:pPr>
                      <a:r>
                        <a:rPr lang="en-GB" sz="2800" b="1" dirty="0">
                          <a:latin typeface="Ebirma"/>
                        </a:rPr>
                        <a:t>Reading </a:t>
                      </a:r>
                    </a:p>
                    <a:p>
                      <a:endParaRPr lang="en-GB" dirty="0"/>
                    </a:p>
                    <a:p>
                      <a:r>
                        <a:rPr lang="en-GB" sz="2800" dirty="0">
                          <a:latin typeface="Ebirma"/>
                        </a:rPr>
                        <a:t>(These lessons are taught daily)</a:t>
                      </a:r>
                    </a:p>
                  </a:txBody>
                  <a:tcPr/>
                </a:tc>
                <a:tc>
                  <a:txBody>
                    <a:bodyPr/>
                    <a:lstStyle/>
                    <a:p>
                      <a:r>
                        <a:rPr lang="en-GB" sz="1800" dirty="0">
                          <a:latin typeface="Ebirma"/>
                        </a:rPr>
                        <a:t>Lunch</a:t>
                      </a:r>
                      <a:endParaRPr lang="en-GB" dirty="0"/>
                    </a:p>
                  </a:txBody>
                  <a:tcPr/>
                </a:tc>
                <a:tc>
                  <a:txBody>
                    <a:bodyPr/>
                    <a:lstStyle/>
                    <a:p>
                      <a:pPr marL="457200" indent="-457200">
                        <a:buFont typeface="Arial" panose="020B0604020202020204" pitchFamily="34" charset="0"/>
                        <a:buChar char="•"/>
                      </a:pPr>
                      <a:r>
                        <a:rPr lang="en-GB" sz="2800" b="1" dirty="0">
                          <a:latin typeface="Ebirma"/>
                        </a:rPr>
                        <a:t>Maths Meet</a:t>
                      </a:r>
                      <a:r>
                        <a:rPr lang="en-GB" sz="2800" b="0" dirty="0">
                          <a:latin typeface="Ebirma"/>
                        </a:rPr>
                        <a:t> (daily)</a:t>
                      </a:r>
                    </a:p>
                    <a:p>
                      <a:pPr marL="457200" indent="-457200">
                        <a:buFont typeface="Arial" panose="020B0604020202020204" pitchFamily="34" charset="0"/>
                        <a:buChar char="•"/>
                      </a:pPr>
                      <a:r>
                        <a:rPr lang="en-GB" sz="2800" b="1" dirty="0">
                          <a:latin typeface="Ebirma"/>
                        </a:rPr>
                        <a:t>Computing </a:t>
                      </a:r>
                      <a:r>
                        <a:rPr lang="en-GB" sz="2800" b="0" dirty="0">
                          <a:latin typeface="Ebirma"/>
                        </a:rPr>
                        <a:t>x 1 weekly</a:t>
                      </a:r>
                    </a:p>
                    <a:p>
                      <a:pPr marL="457200" indent="-457200">
                        <a:buFont typeface="Arial" panose="020B0604020202020204" pitchFamily="34" charset="0"/>
                        <a:buChar char="•"/>
                      </a:pPr>
                      <a:r>
                        <a:rPr lang="en-GB" sz="2800" b="1" dirty="0">
                          <a:latin typeface="Ebirma"/>
                        </a:rPr>
                        <a:t>RE </a:t>
                      </a:r>
                      <a:r>
                        <a:rPr lang="en-GB" sz="2800" b="0" dirty="0">
                          <a:latin typeface="Ebirma"/>
                        </a:rPr>
                        <a:t>x 1 weekly</a:t>
                      </a:r>
                    </a:p>
                    <a:p>
                      <a:pPr marL="457200" indent="-457200">
                        <a:buFont typeface="Arial" panose="020B0604020202020204" pitchFamily="34" charset="0"/>
                        <a:buChar char="•"/>
                      </a:pPr>
                      <a:r>
                        <a:rPr lang="en-GB" sz="2800" b="1" dirty="0">
                          <a:latin typeface="Ebirma"/>
                        </a:rPr>
                        <a:t>PD </a:t>
                      </a:r>
                      <a:r>
                        <a:rPr lang="en-GB" sz="2800" b="0" dirty="0">
                          <a:latin typeface="Ebirma"/>
                        </a:rPr>
                        <a:t>x</a:t>
                      </a:r>
                      <a:r>
                        <a:rPr lang="en-GB" sz="2800" b="1" dirty="0">
                          <a:latin typeface="Ebirma"/>
                        </a:rPr>
                        <a:t> </a:t>
                      </a:r>
                      <a:r>
                        <a:rPr lang="en-GB" sz="2800" b="0" dirty="0">
                          <a:latin typeface="Ebirma"/>
                        </a:rPr>
                        <a:t>1 weekly</a:t>
                      </a:r>
                    </a:p>
                    <a:p>
                      <a:pPr marL="457200" indent="-457200">
                        <a:buFont typeface="Arial" panose="020B0604020202020204" pitchFamily="34" charset="0"/>
                        <a:buChar char="•"/>
                      </a:pPr>
                      <a:r>
                        <a:rPr lang="en-GB" sz="2800" b="1" dirty="0">
                          <a:latin typeface="Ebirma"/>
                        </a:rPr>
                        <a:t>Art / D&amp;T </a:t>
                      </a:r>
                      <a:r>
                        <a:rPr lang="en-GB" sz="2800" b="0" dirty="0">
                          <a:latin typeface="Ebirma"/>
                        </a:rPr>
                        <a:t>x 1 weekly</a:t>
                      </a:r>
                    </a:p>
                    <a:p>
                      <a:pPr marL="457200" indent="-457200">
                        <a:buFont typeface="Arial" panose="020B0604020202020204" pitchFamily="34" charset="0"/>
                        <a:buChar char="•"/>
                      </a:pPr>
                      <a:r>
                        <a:rPr lang="en-GB" sz="2800" b="1" dirty="0">
                          <a:latin typeface="Ebirma"/>
                        </a:rPr>
                        <a:t>Music </a:t>
                      </a:r>
                      <a:r>
                        <a:rPr lang="en-GB" sz="2800" b="0" dirty="0">
                          <a:latin typeface="Ebirma"/>
                        </a:rPr>
                        <a:t>x 1 weekly</a:t>
                      </a:r>
                    </a:p>
                    <a:p>
                      <a:pPr marL="457200" indent="-457200">
                        <a:buFont typeface="Arial" panose="020B0604020202020204" pitchFamily="34" charset="0"/>
                        <a:buChar char="•"/>
                      </a:pPr>
                      <a:r>
                        <a:rPr lang="en-GB" sz="2800" b="1" dirty="0">
                          <a:latin typeface="Ebirma"/>
                        </a:rPr>
                        <a:t>PE </a:t>
                      </a:r>
                      <a:r>
                        <a:rPr lang="en-GB" sz="2800" b="0" dirty="0">
                          <a:latin typeface="Ebirma"/>
                        </a:rPr>
                        <a:t>x 2 weekly</a:t>
                      </a:r>
                    </a:p>
                    <a:p>
                      <a:pPr marL="457200" indent="-457200">
                        <a:buFont typeface="Arial" panose="020B0604020202020204" pitchFamily="34" charset="0"/>
                        <a:buChar char="•"/>
                      </a:pPr>
                      <a:r>
                        <a:rPr lang="en-GB" sz="2800" b="1" dirty="0">
                          <a:latin typeface="Ebirma"/>
                        </a:rPr>
                        <a:t>Science </a:t>
                      </a:r>
                      <a:r>
                        <a:rPr lang="en-GB" sz="2800" b="0" dirty="0">
                          <a:latin typeface="Ebirma"/>
                        </a:rPr>
                        <a:t>x 1 weekly</a:t>
                      </a:r>
                    </a:p>
                  </a:txBody>
                  <a:tcPr/>
                </a:tc>
                <a:extLst>
                  <a:ext uri="{0D108BD9-81ED-4DB2-BD59-A6C34878D82A}">
                    <a16:rowId xmlns:a16="http://schemas.microsoft.com/office/drawing/2014/main" val="273321999"/>
                  </a:ext>
                </a:extLst>
              </a:tr>
            </a:tbl>
          </a:graphicData>
        </a:graphic>
      </p:graphicFrame>
      <p:sp>
        <p:nvSpPr>
          <p:cNvPr id="8" name="TextBox 7">
            <a:extLst>
              <a:ext uri="{FF2B5EF4-FFF2-40B4-BE49-F238E27FC236}">
                <a16:creationId xmlns:a16="http://schemas.microsoft.com/office/drawing/2014/main" id="{79B29B8C-CC94-B0ED-9997-05E5597C9B34}"/>
              </a:ext>
            </a:extLst>
          </p:cNvPr>
          <p:cNvSpPr txBox="1"/>
          <p:nvPr/>
        </p:nvSpPr>
        <p:spPr>
          <a:xfrm>
            <a:off x="1600200" y="7810500"/>
            <a:ext cx="14554200" cy="1384995"/>
          </a:xfrm>
          <a:prstGeom prst="rect">
            <a:avLst/>
          </a:prstGeom>
          <a:noFill/>
        </p:spPr>
        <p:txBody>
          <a:bodyPr wrap="square" rtlCol="0">
            <a:spAutoFit/>
          </a:bodyPr>
          <a:lstStyle/>
          <a:p>
            <a:pPr algn="ctr"/>
            <a:r>
              <a:rPr lang="en-GB" sz="2800" b="1" dirty="0">
                <a:latin typeface="Ebirma"/>
              </a:rPr>
              <a:t>Swan’s Class PE days: Tuesday and Thursday </a:t>
            </a:r>
          </a:p>
          <a:p>
            <a:pPr algn="ctr"/>
            <a:endParaRPr lang="en-GB" sz="2800" b="1" dirty="0">
              <a:latin typeface="Ebirma"/>
            </a:endParaRPr>
          </a:p>
          <a:p>
            <a:pPr algn="ctr"/>
            <a:r>
              <a:rPr lang="en-GB" sz="2800" b="1" dirty="0">
                <a:latin typeface="Ebirma"/>
              </a:rPr>
              <a:t>Owl’s Class PE days: Tuesday and Thursday </a:t>
            </a:r>
          </a:p>
        </p:txBody>
      </p:sp>
    </p:spTree>
    <p:extLst>
      <p:ext uri="{BB962C8B-B14F-4D97-AF65-F5344CB8AC3E}">
        <p14:creationId xmlns:p14="http://schemas.microsoft.com/office/powerpoint/2010/main" val="1750679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E172F6-59E4-09DA-6A80-2A32933A1E53}"/>
              </a:ext>
            </a:extLst>
          </p:cNvPr>
          <p:cNvPicPr>
            <a:picLocks noChangeAspect="1"/>
          </p:cNvPicPr>
          <p:nvPr/>
        </p:nvPicPr>
        <p:blipFill>
          <a:blip r:embed="rId3"/>
          <a:stretch>
            <a:fillRect/>
          </a:stretch>
        </p:blipFill>
        <p:spPr>
          <a:xfrm>
            <a:off x="3581400" y="2552700"/>
            <a:ext cx="10838330" cy="7349419"/>
          </a:xfrm>
          <a:prstGeom prst="rect">
            <a:avLst/>
          </a:prstGeom>
        </p:spPr>
      </p:pic>
      <p:sp>
        <p:nvSpPr>
          <p:cNvPr id="3" name="AutoShape 2">
            <a:extLst>
              <a:ext uri="{FF2B5EF4-FFF2-40B4-BE49-F238E27FC236}">
                <a16:creationId xmlns:a16="http://schemas.microsoft.com/office/drawing/2014/main" id="{04A15486-103F-E93E-270F-8175AA5644D2}"/>
              </a:ext>
            </a:extLst>
          </p:cNvPr>
          <p:cNvSpPr/>
          <p:nvPr/>
        </p:nvSpPr>
        <p:spPr>
          <a:xfrm>
            <a:off x="0" y="-49929"/>
            <a:ext cx="18288000" cy="2440212"/>
          </a:xfrm>
          <a:prstGeom prst="rect">
            <a:avLst/>
          </a:prstGeom>
          <a:solidFill>
            <a:srgbClr val="6B948C">
              <a:alpha val="80784"/>
            </a:srgbClr>
          </a:solidFill>
        </p:spPr>
        <p:txBody>
          <a:bodyPr/>
          <a:lstStyle/>
          <a:p>
            <a:pPr algn="ctr"/>
            <a:endParaRPr lang="en-GB" sz="6600" dirty="0">
              <a:solidFill>
                <a:schemeClr val="bg1"/>
              </a:solidFill>
              <a:latin typeface="+mj-lt"/>
            </a:endParaRPr>
          </a:p>
          <a:p>
            <a:pPr algn="ctr"/>
            <a:r>
              <a:rPr lang="en-GB" sz="6600" dirty="0">
                <a:solidFill>
                  <a:schemeClr val="bg1"/>
                </a:solidFill>
                <a:latin typeface="Montserrat Light" panose="00000400000000000000" pitchFamily="2" charset="0"/>
              </a:rPr>
              <a:t>Attendance Matters</a:t>
            </a:r>
          </a:p>
        </p:txBody>
      </p:sp>
    </p:spTree>
    <p:extLst>
      <p:ext uri="{BB962C8B-B14F-4D97-AF65-F5344CB8AC3E}">
        <p14:creationId xmlns:p14="http://schemas.microsoft.com/office/powerpoint/2010/main" val="230787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2970" y="-1"/>
            <a:ext cx="18288000" cy="1790701"/>
          </a:xfrm>
          <a:prstGeom prst="rect">
            <a:avLst/>
          </a:prstGeom>
          <a:solidFill>
            <a:srgbClr val="6B948C">
              <a:alpha val="80784"/>
            </a:srgbClr>
          </a:solidFill>
        </p:spPr>
        <p:txBody>
          <a:bodyPr/>
          <a:lstStyle/>
          <a:p>
            <a:endParaRPr lang="en-GB"/>
          </a:p>
        </p:txBody>
      </p:sp>
      <p:pic>
        <p:nvPicPr>
          <p:cNvPr id="3" name="Picture 3"/>
          <p:cNvPicPr>
            <a:picLocks noChangeAspect="1"/>
          </p:cNvPicPr>
          <p:nvPr/>
        </p:nvPicPr>
        <p:blipFill>
          <a:blip r:embed="rId3">
            <a:alphaModFix amt="46000"/>
          </a:blip>
          <a:srcRect/>
          <a:stretch>
            <a:fillRect/>
          </a:stretch>
        </p:blipFill>
        <p:spPr>
          <a:xfrm>
            <a:off x="4952999" y="2440211"/>
            <a:ext cx="8382000" cy="6769339"/>
          </a:xfrm>
          <a:prstGeom prst="rect">
            <a:avLst/>
          </a:prstGeom>
        </p:spPr>
      </p:pic>
      <p:sp>
        <p:nvSpPr>
          <p:cNvPr id="6" name="TextBox 6"/>
          <p:cNvSpPr txBox="1"/>
          <p:nvPr/>
        </p:nvSpPr>
        <p:spPr>
          <a:xfrm>
            <a:off x="2626513" y="452348"/>
            <a:ext cx="12690881" cy="906338"/>
          </a:xfrm>
          <a:prstGeom prst="rect">
            <a:avLst/>
          </a:prstGeom>
        </p:spPr>
        <p:txBody>
          <a:bodyPr wrap="square" lIns="0" tIns="0" rIns="0" bIns="0" rtlCol="0" anchor="t">
            <a:spAutoFit/>
          </a:bodyPr>
          <a:lstStyle/>
          <a:p>
            <a:pPr algn="ctr">
              <a:lnSpc>
                <a:spcPts val="7498"/>
              </a:lnSpc>
              <a:spcBef>
                <a:spcPct val="0"/>
              </a:spcBef>
            </a:pPr>
            <a:r>
              <a:rPr lang="en-US" sz="6000" spc="49" dirty="0">
                <a:solidFill>
                  <a:srgbClr val="FEFFFF"/>
                </a:solidFill>
                <a:latin typeface="Microsoft YaHei UI" panose="020B0503020204020204" pitchFamily="34" charset="-122"/>
                <a:ea typeface="Microsoft YaHei UI" panose="020B0503020204020204" pitchFamily="34" charset="-122"/>
              </a:rPr>
              <a:t>We Welcome Your Feedback!</a:t>
            </a:r>
            <a:endParaRPr lang="en-US" sz="2400" dirty="0">
              <a:latin typeface="Microsoft YaHei UI" panose="020B0503020204020204" pitchFamily="34" charset="-122"/>
              <a:ea typeface="Microsoft YaHei UI" panose="020B0503020204020204" pitchFamily="34" charset="-122"/>
            </a:endParaRPr>
          </a:p>
        </p:txBody>
      </p:sp>
      <p:sp>
        <p:nvSpPr>
          <p:cNvPr id="7" name="TextBox 6">
            <a:extLst>
              <a:ext uri="{FF2B5EF4-FFF2-40B4-BE49-F238E27FC236}">
                <a16:creationId xmlns:a16="http://schemas.microsoft.com/office/drawing/2014/main" id="{7369D067-3647-35DE-5733-B866075ED9D1}"/>
              </a:ext>
            </a:extLst>
          </p:cNvPr>
          <p:cNvSpPr txBox="1"/>
          <p:nvPr/>
        </p:nvSpPr>
        <p:spPr>
          <a:xfrm>
            <a:off x="457198" y="2505429"/>
            <a:ext cx="17029509" cy="7201972"/>
          </a:xfrm>
          <a:prstGeom prst="rect">
            <a:avLst/>
          </a:prstGeom>
          <a:noFill/>
        </p:spPr>
        <p:txBody>
          <a:bodyPr wrap="square" lIns="91440" tIns="45720" rIns="91440" bIns="45720" rtlCol="0" anchor="t">
            <a:spAutoFit/>
          </a:bodyPr>
          <a:lstStyle/>
          <a:p>
            <a:pPr algn="ctr"/>
            <a:r>
              <a:rPr lang="en-GB" sz="6600" dirty="0">
                <a:latin typeface="Ebrima"/>
                <a:ea typeface="Ebrima"/>
                <a:cs typeface="Ebrima"/>
              </a:rPr>
              <a:t>Class teacher</a:t>
            </a:r>
            <a:endParaRPr lang="en-GB" sz="6600" dirty="0">
              <a:latin typeface="Ebrima" panose="02000000000000000000" pitchFamily="2" charset="0"/>
              <a:ea typeface="Ebrima" panose="02000000000000000000" pitchFamily="2" charset="0"/>
              <a:cs typeface="Ebrima" panose="02000000000000000000" pitchFamily="2" charset="0"/>
            </a:endParaRPr>
          </a:p>
          <a:p>
            <a:endParaRPr lang="en-GB" sz="6600" dirty="0">
              <a:latin typeface="Ebrima"/>
              <a:ea typeface="Ebrima"/>
              <a:cs typeface="Ebrima"/>
            </a:endParaRPr>
          </a:p>
          <a:p>
            <a:pPr algn="ctr"/>
            <a:r>
              <a:rPr lang="en-GB" sz="6600" dirty="0">
                <a:latin typeface="Ebrima"/>
                <a:ea typeface="Ebrima"/>
                <a:cs typeface="Ebrima"/>
              </a:rPr>
              <a:t>Ms Artis(Phase Lead)</a:t>
            </a:r>
            <a:endParaRPr lang="en-GB" sz="6600" dirty="0">
              <a:latin typeface="Ebrima" panose="02000000000000000000" pitchFamily="2" charset="0"/>
              <a:ea typeface="Ebrima" panose="02000000000000000000" pitchFamily="2" charset="0"/>
              <a:cs typeface="Ebrima" panose="02000000000000000000" pitchFamily="2" charset="0"/>
            </a:endParaRPr>
          </a:p>
          <a:p>
            <a:endParaRPr lang="en-GB" sz="6600" dirty="0">
              <a:latin typeface="Ebrima"/>
              <a:ea typeface="Ebrima"/>
              <a:cs typeface="Ebrima"/>
            </a:endParaRPr>
          </a:p>
          <a:p>
            <a:pPr algn="ctr"/>
            <a:r>
              <a:rPr lang="en-GB" sz="6600" dirty="0">
                <a:latin typeface="Ebrima"/>
                <a:ea typeface="Ebrima"/>
                <a:cs typeface="Ebrima"/>
              </a:rPr>
              <a:t>Mrs Wady (DHTI) / Mrs Riley (DHTC)</a:t>
            </a:r>
          </a:p>
          <a:p>
            <a:endParaRPr lang="en-GB" sz="6600" dirty="0">
              <a:latin typeface="Ebrima"/>
              <a:ea typeface="Ebrima"/>
              <a:cs typeface="Ebrima"/>
            </a:endParaRPr>
          </a:p>
          <a:p>
            <a:pPr algn="ctr"/>
            <a:r>
              <a:rPr lang="en-GB" sz="6600" dirty="0">
                <a:latin typeface="Ebrima"/>
                <a:ea typeface="Ebrima"/>
                <a:cs typeface="Ebrima"/>
              </a:rPr>
              <a:t>Miss Yiannadji (Headteacher)</a:t>
            </a:r>
          </a:p>
        </p:txBody>
      </p:sp>
      <p:sp>
        <p:nvSpPr>
          <p:cNvPr id="10" name="Arrow: Down 9">
            <a:extLst>
              <a:ext uri="{FF2B5EF4-FFF2-40B4-BE49-F238E27FC236}">
                <a16:creationId xmlns:a16="http://schemas.microsoft.com/office/drawing/2014/main" id="{61C5B919-ED7E-7CD7-97E1-F9F83BE39D77}"/>
              </a:ext>
            </a:extLst>
          </p:cNvPr>
          <p:cNvSpPr/>
          <p:nvPr/>
        </p:nvSpPr>
        <p:spPr>
          <a:xfrm>
            <a:off x="8057553" y="3676071"/>
            <a:ext cx="914400" cy="914400"/>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1" name="Arrow: Down 10">
            <a:extLst>
              <a:ext uri="{FF2B5EF4-FFF2-40B4-BE49-F238E27FC236}">
                <a16:creationId xmlns:a16="http://schemas.microsoft.com/office/drawing/2014/main" id="{4C55BD5A-4E9D-708D-43F5-B8D6EA3F8666}"/>
              </a:ext>
            </a:extLst>
          </p:cNvPr>
          <p:cNvSpPr/>
          <p:nvPr/>
        </p:nvSpPr>
        <p:spPr>
          <a:xfrm>
            <a:off x="5638800" y="5824880"/>
            <a:ext cx="914400" cy="914400"/>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2" name="Arrow: Down 11">
            <a:extLst>
              <a:ext uri="{FF2B5EF4-FFF2-40B4-BE49-F238E27FC236}">
                <a16:creationId xmlns:a16="http://schemas.microsoft.com/office/drawing/2014/main" id="{87C5629F-56C4-A2A8-6033-5C0E1DD8A4A7}"/>
              </a:ext>
            </a:extLst>
          </p:cNvPr>
          <p:cNvSpPr/>
          <p:nvPr/>
        </p:nvSpPr>
        <p:spPr>
          <a:xfrm>
            <a:off x="12192000" y="5824880"/>
            <a:ext cx="914400" cy="914400"/>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3" name="Arrow: Down 12">
            <a:extLst>
              <a:ext uri="{FF2B5EF4-FFF2-40B4-BE49-F238E27FC236}">
                <a16:creationId xmlns:a16="http://schemas.microsoft.com/office/drawing/2014/main" id="{5EE5798A-13BA-D233-3D74-20E62BCC7FE2}"/>
              </a:ext>
            </a:extLst>
          </p:cNvPr>
          <p:cNvSpPr/>
          <p:nvPr/>
        </p:nvSpPr>
        <p:spPr>
          <a:xfrm>
            <a:off x="8514753" y="7806902"/>
            <a:ext cx="914400" cy="914400"/>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8B22BC73-3A68-00BB-0B37-266B5F955D11}"/>
              </a:ext>
            </a:extLst>
          </p:cNvPr>
          <p:cNvPicPr>
            <a:picLocks noChangeAspect="1"/>
          </p:cNvPicPr>
          <p:nvPr/>
        </p:nvPicPr>
        <p:blipFill>
          <a:blip r:embed="rId4"/>
          <a:stretch>
            <a:fillRect/>
          </a:stretch>
        </p:blipFill>
        <p:spPr>
          <a:xfrm>
            <a:off x="15962477" y="5819989"/>
            <a:ext cx="1638529" cy="1838582"/>
          </a:xfrm>
          <a:prstGeom prst="rect">
            <a:avLst/>
          </a:prstGeom>
        </p:spPr>
      </p:pic>
      <p:pic>
        <p:nvPicPr>
          <p:cNvPr id="17" name="Picture 16">
            <a:extLst>
              <a:ext uri="{FF2B5EF4-FFF2-40B4-BE49-F238E27FC236}">
                <a16:creationId xmlns:a16="http://schemas.microsoft.com/office/drawing/2014/main" id="{99243210-FF76-F554-CABF-3037C370CA0B}"/>
              </a:ext>
            </a:extLst>
          </p:cNvPr>
          <p:cNvPicPr>
            <a:picLocks noChangeAspect="1"/>
          </p:cNvPicPr>
          <p:nvPr/>
        </p:nvPicPr>
        <p:blipFill>
          <a:blip r:embed="rId5"/>
          <a:stretch>
            <a:fillRect/>
          </a:stretch>
        </p:blipFill>
        <p:spPr>
          <a:xfrm>
            <a:off x="631678" y="5676900"/>
            <a:ext cx="1257475" cy="1848108"/>
          </a:xfrm>
          <a:prstGeom prst="rect">
            <a:avLst/>
          </a:prstGeom>
        </p:spPr>
      </p:pic>
      <p:pic>
        <p:nvPicPr>
          <p:cNvPr id="19" name="Picture 18">
            <a:extLst>
              <a:ext uri="{FF2B5EF4-FFF2-40B4-BE49-F238E27FC236}">
                <a16:creationId xmlns:a16="http://schemas.microsoft.com/office/drawing/2014/main" id="{3DB0A35E-8F66-E4A1-348D-45F3DA513EF8}"/>
              </a:ext>
            </a:extLst>
          </p:cNvPr>
          <p:cNvPicPr>
            <a:picLocks noChangeAspect="1"/>
          </p:cNvPicPr>
          <p:nvPr/>
        </p:nvPicPr>
        <p:blipFill>
          <a:blip r:embed="rId6"/>
          <a:stretch>
            <a:fillRect/>
          </a:stretch>
        </p:blipFill>
        <p:spPr>
          <a:xfrm>
            <a:off x="2068077" y="7877133"/>
            <a:ext cx="1351956" cy="1957519"/>
          </a:xfrm>
          <a:prstGeom prst="rect">
            <a:avLst/>
          </a:prstGeom>
        </p:spPr>
      </p:pic>
    </p:spTree>
    <p:extLst>
      <p:ext uri="{BB962C8B-B14F-4D97-AF65-F5344CB8AC3E}">
        <p14:creationId xmlns:p14="http://schemas.microsoft.com/office/powerpoint/2010/main" val="3194139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49929"/>
            <a:ext cx="18288000" cy="2440212"/>
          </a:xfrm>
          <a:prstGeom prst="rect">
            <a:avLst/>
          </a:prstGeom>
          <a:solidFill>
            <a:srgbClr val="6B948C">
              <a:alpha val="80784"/>
            </a:srgbClr>
          </a:solidFill>
        </p:spPr>
        <p:txBody>
          <a:bodyPr/>
          <a:lstStyle/>
          <a:p>
            <a:endParaRPr lang="en-GB"/>
          </a:p>
        </p:txBody>
      </p:sp>
      <p:sp>
        <p:nvSpPr>
          <p:cNvPr id="6" name="TextBox 6"/>
          <p:cNvSpPr txBox="1"/>
          <p:nvPr/>
        </p:nvSpPr>
        <p:spPr>
          <a:xfrm>
            <a:off x="2798559" y="777233"/>
            <a:ext cx="12690881" cy="906338"/>
          </a:xfrm>
          <a:prstGeom prst="rect">
            <a:avLst/>
          </a:prstGeom>
        </p:spPr>
        <p:txBody>
          <a:bodyPr wrap="square" lIns="0" tIns="0" rIns="0" bIns="0" rtlCol="0" anchor="t">
            <a:spAutoFit/>
          </a:bodyPr>
          <a:lstStyle/>
          <a:p>
            <a:pPr algn="ctr">
              <a:lnSpc>
                <a:spcPts val="7498"/>
              </a:lnSpc>
              <a:spcBef>
                <a:spcPct val="0"/>
              </a:spcBef>
            </a:pPr>
            <a:r>
              <a:rPr lang="en-US" sz="6000" b="1" spc="49" dirty="0">
                <a:solidFill>
                  <a:srgbClr val="FEFFFF"/>
                </a:solidFill>
                <a:latin typeface="Microsoft YaHei UI" panose="020B0503020204020204" pitchFamily="34" charset="-122"/>
                <a:ea typeface="Microsoft YaHei UI" panose="020B0503020204020204" pitchFamily="34" charset="-122"/>
              </a:rPr>
              <a:t>Questions?</a:t>
            </a:r>
            <a:endParaRPr lang="en-US" sz="2400" b="1" dirty="0">
              <a:latin typeface="Microsoft YaHei UI" panose="020B0503020204020204" pitchFamily="34" charset="-122"/>
              <a:ea typeface="Microsoft YaHei UI" panose="020B0503020204020204" pitchFamily="34" charset="-122"/>
            </a:endParaRPr>
          </a:p>
        </p:txBody>
      </p:sp>
      <p:pic>
        <p:nvPicPr>
          <p:cNvPr id="2052" name="Picture 4" descr="Image result for questions">
            <a:extLst>
              <a:ext uri="{FF2B5EF4-FFF2-40B4-BE49-F238E27FC236}">
                <a16:creationId xmlns:a16="http://schemas.microsoft.com/office/drawing/2014/main" id="{A72992D5-6483-976E-E6EF-5B63353160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9029" y="3467100"/>
            <a:ext cx="5181600" cy="5329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050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49929"/>
            <a:ext cx="18288000" cy="2440212"/>
          </a:xfrm>
          <a:prstGeom prst="rect">
            <a:avLst/>
          </a:prstGeom>
          <a:solidFill>
            <a:srgbClr val="6B948C">
              <a:alpha val="80784"/>
            </a:srgbClr>
          </a:solidFill>
        </p:spPr>
        <p:txBody>
          <a:bodyPr/>
          <a:lstStyle/>
          <a:p>
            <a:endParaRPr lang="en-GB"/>
          </a:p>
        </p:txBody>
      </p:sp>
      <p:sp>
        <p:nvSpPr>
          <p:cNvPr id="6" name="TextBox 6"/>
          <p:cNvSpPr txBox="1"/>
          <p:nvPr/>
        </p:nvSpPr>
        <p:spPr>
          <a:xfrm>
            <a:off x="2798559" y="777233"/>
            <a:ext cx="12690881" cy="885745"/>
          </a:xfrm>
          <a:prstGeom prst="rect">
            <a:avLst/>
          </a:prstGeom>
        </p:spPr>
        <p:txBody>
          <a:bodyPr wrap="square" lIns="0" tIns="0" rIns="0" bIns="0" rtlCol="0" anchor="t">
            <a:spAutoFit/>
          </a:bodyPr>
          <a:lstStyle/>
          <a:p>
            <a:pPr algn="ctr">
              <a:lnSpc>
                <a:spcPts val="7499"/>
              </a:lnSpc>
              <a:spcBef>
                <a:spcPct val="0"/>
              </a:spcBef>
            </a:pPr>
            <a:r>
              <a:rPr lang="en-US" sz="4999" b="1" spc="49" dirty="0">
                <a:solidFill>
                  <a:srgbClr val="FEFFFF"/>
                </a:solidFill>
                <a:latin typeface="Montserrat Light" panose="00000400000000000000" pitchFamily="2" charset="0"/>
                <a:ea typeface="Microsoft YaHei UI" panose="020B0503020204020204" pitchFamily="34" charset="-122"/>
              </a:rPr>
              <a:t>Meet the team</a:t>
            </a:r>
          </a:p>
        </p:txBody>
      </p:sp>
      <p:sp>
        <p:nvSpPr>
          <p:cNvPr id="13" name="TextBox 12">
            <a:extLst>
              <a:ext uri="{FF2B5EF4-FFF2-40B4-BE49-F238E27FC236}">
                <a16:creationId xmlns:a16="http://schemas.microsoft.com/office/drawing/2014/main" id="{16165459-6B00-C690-7BA7-5CE03EC6EF62}"/>
              </a:ext>
            </a:extLst>
          </p:cNvPr>
          <p:cNvSpPr txBox="1"/>
          <p:nvPr/>
        </p:nvSpPr>
        <p:spPr>
          <a:xfrm>
            <a:off x="2286000" y="8512352"/>
            <a:ext cx="4303550" cy="1600438"/>
          </a:xfrm>
          <a:prstGeom prst="rect">
            <a:avLst/>
          </a:prstGeom>
          <a:noFill/>
        </p:spPr>
        <p:txBody>
          <a:bodyPr wrap="none" rtlCol="0">
            <a:spAutoFit/>
          </a:bodyPr>
          <a:lstStyle/>
          <a:p>
            <a:pPr algn="ctr"/>
            <a:r>
              <a:rPr lang="en-GB" sz="4000" dirty="0">
                <a:latin typeface="Ebrima" panose="02000000000000000000" pitchFamily="2" charset="0"/>
                <a:ea typeface="Ebrima" panose="02000000000000000000" pitchFamily="2" charset="0"/>
                <a:cs typeface="Ebrima" panose="02000000000000000000" pitchFamily="2" charset="0"/>
              </a:rPr>
              <a:t>Ms Akande</a:t>
            </a:r>
          </a:p>
          <a:p>
            <a:pPr algn="ctr"/>
            <a:r>
              <a:rPr lang="en-GB" sz="4000" dirty="0">
                <a:latin typeface="Ebrima" panose="02000000000000000000" pitchFamily="2" charset="0"/>
                <a:ea typeface="Ebrima" panose="02000000000000000000" pitchFamily="2" charset="0"/>
                <a:cs typeface="Ebrima" panose="02000000000000000000" pitchFamily="2" charset="0"/>
              </a:rPr>
              <a:t>Swan’s Class</a:t>
            </a:r>
          </a:p>
          <a:p>
            <a:endParaRPr lang="en-GB" dirty="0"/>
          </a:p>
        </p:txBody>
      </p:sp>
      <p:sp>
        <p:nvSpPr>
          <p:cNvPr id="14" name="TextBox 13">
            <a:extLst>
              <a:ext uri="{FF2B5EF4-FFF2-40B4-BE49-F238E27FC236}">
                <a16:creationId xmlns:a16="http://schemas.microsoft.com/office/drawing/2014/main" id="{4E59C06A-C469-2B5C-FCAE-EE2E18BA3049}"/>
              </a:ext>
            </a:extLst>
          </p:cNvPr>
          <p:cNvSpPr txBox="1"/>
          <p:nvPr/>
        </p:nvSpPr>
        <p:spPr>
          <a:xfrm>
            <a:off x="11951263" y="8550452"/>
            <a:ext cx="5347939" cy="1600438"/>
          </a:xfrm>
          <a:prstGeom prst="rect">
            <a:avLst/>
          </a:prstGeom>
          <a:noFill/>
        </p:spPr>
        <p:txBody>
          <a:bodyPr wrap="none" rtlCol="0">
            <a:spAutoFit/>
          </a:bodyPr>
          <a:lstStyle/>
          <a:p>
            <a:pPr algn="ctr"/>
            <a:r>
              <a:rPr lang="en-GB" sz="4000" dirty="0">
                <a:latin typeface="Ebrima" panose="02000000000000000000" pitchFamily="2" charset="0"/>
                <a:ea typeface="Ebrima" panose="02000000000000000000" pitchFamily="2" charset="0"/>
                <a:cs typeface="Ebrima" panose="02000000000000000000" pitchFamily="2" charset="0"/>
              </a:rPr>
              <a:t>Mr Benham </a:t>
            </a:r>
          </a:p>
          <a:p>
            <a:pPr algn="ctr"/>
            <a:r>
              <a:rPr lang="en-GB" sz="4000" dirty="0">
                <a:latin typeface="Ebrima" panose="02000000000000000000" pitchFamily="2" charset="0"/>
                <a:ea typeface="Ebrima" panose="02000000000000000000" pitchFamily="2" charset="0"/>
                <a:cs typeface="Ebrima" panose="02000000000000000000" pitchFamily="2" charset="0"/>
              </a:rPr>
              <a:t>Digital Learning Lead</a:t>
            </a:r>
          </a:p>
          <a:p>
            <a:endParaRPr lang="en-GB" dirty="0"/>
          </a:p>
        </p:txBody>
      </p:sp>
      <p:pic>
        <p:nvPicPr>
          <p:cNvPr id="18" name="Picture 17">
            <a:extLst>
              <a:ext uri="{FF2B5EF4-FFF2-40B4-BE49-F238E27FC236}">
                <a16:creationId xmlns:a16="http://schemas.microsoft.com/office/drawing/2014/main" id="{7AAAC211-AB33-E9CA-5655-4B133613AFA9}"/>
              </a:ext>
            </a:extLst>
          </p:cNvPr>
          <p:cNvPicPr>
            <a:picLocks noChangeAspect="1"/>
          </p:cNvPicPr>
          <p:nvPr/>
        </p:nvPicPr>
        <p:blipFill>
          <a:blip r:embed="rId3"/>
          <a:stretch>
            <a:fillRect/>
          </a:stretch>
        </p:blipFill>
        <p:spPr>
          <a:xfrm>
            <a:off x="11278610" y="2646609"/>
            <a:ext cx="6693244" cy="5245370"/>
          </a:xfrm>
          <a:prstGeom prst="rect">
            <a:avLst/>
          </a:prstGeom>
        </p:spPr>
      </p:pic>
      <p:pic>
        <p:nvPicPr>
          <p:cNvPr id="20" name="Picture 19">
            <a:extLst>
              <a:ext uri="{FF2B5EF4-FFF2-40B4-BE49-F238E27FC236}">
                <a16:creationId xmlns:a16="http://schemas.microsoft.com/office/drawing/2014/main" id="{D704329E-CF59-0CB6-24C2-43F701BCF451}"/>
              </a:ext>
            </a:extLst>
          </p:cNvPr>
          <p:cNvPicPr>
            <a:picLocks noChangeAspect="1"/>
          </p:cNvPicPr>
          <p:nvPr/>
        </p:nvPicPr>
        <p:blipFill>
          <a:blip r:embed="rId4"/>
          <a:stretch>
            <a:fillRect/>
          </a:stretch>
        </p:blipFill>
        <p:spPr>
          <a:xfrm>
            <a:off x="1176882" y="2697091"/>
            <a:ext cx="6521785" cy="5226319"/>
          </a:xfrm>
          <a:prstGeom prst="rect">
            <a:avLst/>
          </a:prstGeom>
        </p:spPr>
      </p:pic>
      <p:sp>
        <p:nvSpPr>
          <p:cNvPr id="22" name="TextBox 21">
            <a:extLst>
              <a:ext uri="{FF2B5EF4-FFF2-40B4-BE49-F238E27FC236}">
                <a16:creationId xmlns:a16="http://schemas.microsoft.com/office/drawing/2014/main" id="{BEFC42BC-FBBE-B19D-943E-7BD71526C7EE}"/>
              </a:ext>
            </a:extLst>
          </p:cNvPr>
          <p:cNvSpPr txBox="1"/>
          <p:nvPr/>
        </p:nvSpPr>
        <p:spPr>
          <a:xfrm>
            <a:off x="7855213" y="8646467"/>
            <a:ext cx="2830390" cy="1600438"/>
          </a:xfrm>
          <a:prstGeom prst="rect">
            <a:avLst/>
          </a:prstGeom>
          <a:noFill/>
        </p:spPr>
        <p:txBody>
          <a:bodyPr wrap="none" rtlCol="0">
            <a:spAutoFit/>
          </a:bodyPr>
          <a:lstStyle/>
          <a:p>
            <a:pPr algn="ctr"/>
            <a:r>
              <a:rPr lang="en-GB" sz="4000" dirty="0">
                <a:latin typeface="Ebrima" panose="02000000000000000000" pitchFamily="2" charset="0"/>
                <a:ea typeface="Ebrima" panose="02000000000000000000" pitchFamily="2" charset="0"/>
                <a:cs typeface="Ebrima" panose="02000000000000000000" pitchFamily="2" charset="0"/>
              </a:rPr>
              <a:t>Mrs. Taylor </a:t>
            </a:r>
          </a:p>
          <a:p>
            <a:pPr algn="ctr"/>
            <a:r>
              <a:rPr lang="en-GB" sz="4000" dirty="0">
                <a:latin typeface="Ebrima" panose="02000000000000000000" pitchFamily="2" charset="0"/>
                <a:ea typeface="Ebrima" panose="02000000000000000000" pitchFamily="2" charset="0"/>
                <a:cs typeface="Ebrima" panose="02000000000000000000" pitchFamily="2" charset="0"/>
              </a:rPr>
              <a:t>Year 1 TA</a:t>
            </a:r>
          </a:p>
          <a:p>
            <a:endParaRPr lang="en-GB" dirty="0"/>
          </a:p>
        </p:txBody>
      </p:sp>
    </p:spTree>
    <p:extLst>
      <p:ext uri="{BB962C8B-B14F-4D97-AF65-F5344CB8AC3E}">
        <p14:creationId xmlns:p14="http://schemas.microsoft.com/office/powerpoint/2010/main" val="390806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1680741"/>
          </a:xfrm>
          <a:prstGeom prst="rect">
            <a:avLst/>
          </a:prstGeom>
          <a:solidFill>
            <a:srgbClr val="6B948C">
              <a:alpha val="80784"/>
            </a:srgbClr>
          </a:solidFill>
        </p:spPr>
        <p:txBody>
          <a:bodyPr/>
          <a:lstStyle/>
          <a:p>
            <a:endParaRPr lang="en-GB" dirty="0"/>
          </a:p>
        </p:txBody>
      </p:sp>
      <p:pic>
        <p:nvPicPr>
          <p:cNvPr id="3" name="Picture 3"/>
          <p:cNvPicPr>
            <a:picLocks noChangeAspect="1"/>
          </p:cNvPicPr>
          <p:nvPr/>
        </p:nvPicPr>
        <p:blipFill>
          <a:blip r:embed="rId3">
            <a:alphaModFix amt="46000"/>
          </a:blip>
          <a:srcRect/>
          <a:stretch>
            <a:fillRect/>
          </a:stretch>
        </p:blipFill>
        <p:spPr>
          <a:xfrm>
            <a:off x="3886200" y="2649166"/>
            <a:ext cx="8382000" cy="6769339"/>
          </a:xfrm>
          <a:prstGeom prst="rect">
            <a:avLst/>
          </a:prstGeom>
        </p:spPr>
      </p:pic>
      <p:sp>
        <p:nvSpPr>
          <p:cNvPr id="6" name="TextBox 6"/>
          <p:cNvSpPr txBox="1"/>
          <p:nvPr/>
        </p:nvSpPr>
        <p:spPr>
          <a:xfrm>
            <a:off x="2798559" y="339577"/>
            <a:ext cx="12690881" cy="885745"/>
          </a:xfrm>
          <a:prstGeom prst="rect">
            <a:avLst/>
          </a:prstGeom>
        </p:spPr>
        <p:txBody>
          <a:bodyPr wrap="square" lIns="0" tIns="0" rIns="0" bIns="0" rtlCol="0" anchor="t">
            <a:spAutoFit/>
          </a:bodyPr>
          <a:lstStyle/>
          <a:p>
            <a:pPr algn="ctr">
              <a:lnSpc>
                <a:spcPts val="7499"/>
              </a:lnSpc>
              <a:spcBef>
                <a:spcPct val="0"/>
              </a:spcBef>
            </a:pPr>
            <a:r>
              <a:rPr lang="en-US" sz="4999" b="1" spc="49" dirty="0">
                <a:solidFill>
                  <a:srgbClr val="FEFFFF"/>
                </a:solidFill>
                <a:latin typeface="Montserrat Light" panose="00000400000000000000" pitchFamily="2" charset="0"/>
                <a:ea typeface="Microsoft YaHei UI" panose="020B0503020204020204" pitchFamily="34" charset="-122"/>
              </a:rPr>
              <a:t>Learning in Year 1 - Topics</a:t>
            </a:r>
          </a:p>
        </p:txBody>
      </p:sp>
      <p:graphicFrame>
        <p:nvGraphicFramePr>
          <p:cNvPr id="4" name="Table 4">
            <a:extLst>
              <a:ext uri="{FF2B5EF4-FFF2-40B4-BE49-F238E27FC236}">
                <a16:creationId xmlns:a16="http://schemas.microsoft.com/office/drawing/2014/main" id="{5F7FB1B1-F2F4-C851-04C0-D0323DC8D135}"/>
              </a:ext>
            </a:extLst>
          </p:cNvPr>
          <p:cNvGraphicFramePr>
            <a:graphicFrameLocks/>
          </p:cNvGraphicFramePr>
          <p:nvPr>
            <p:extLst>
              <p:ext uri="{D42A27DB-BD31-4B8C-83A1-F6EECF244321}">
                <p14:modId xmlns:p14="http://schemas.microsoft.com/office/powerpoint/2010/main" val="1400517863"/>
              </p:ext>
            </p:extLst>
          </p:nvPr>
        </p:nvGraphicFramePr>
        <p:xfrm>
          <a:off x="533399" y="2104429"/>
          <a:ext cx="17221200" cy="2133600"/>
        </p:xfrm>
        <a:graphic>
          <a:graphicData uri="http://schemas.openxmlformats.org/drawingml/2006/table">
            <a:tbl>
              <a:tblPr firstRow="1" bandRow="1">
                <a:tableStyleId>{8EC20E35-A176-4012-BC5E-935CFFF8708E}</a:tableStyleId>
              </a:tblPr>
              <a:tblGrid>
                <a:gridCol w="2870200">
                  <a:extLst>
                    <a:ext uri="{9D8B030D-6E8A-4147-A177-3AD203B41FA5}">
                      <a16:colId xmlns:a16="http://schemas.microsoft.com/office/drawing/2014/main" val="3855045303"/>
                    </a:ext>
                  </a:extLst>
                </a:gridCol>
                <a:gridCol w="2870200">
                  <a:extLst>
                    <a:ext uri="{9D8B030D-6E8A-4147-A177-3AD203B41FA5}">
                      <a16:colId xmlns:a16="http://schemas.microsoft.com/office/drawing/2014/main" val="197719036"/>
                    </a:ext>
                  </a:extLst>
                </a:gridCol>
                <a:gridCol w="2870200">
                  <a:extLst>
                    <a:ext uri="{9D8B030D-6E8A-4147-A177-3AD203B41FA5}">
                      <a16:colId xmlns:a16="http://schemas.microsoft.com/office/drawing/2014/main" val="2660692050"/>
                    </a:ext>
                  </a:extLst>
                </a:gridCol>
                <a:gridCol w="2870200">
                  <a:extLst>
                    <a:ext uri="{9D8B030D-6E8A-4147-A177-3AD203B41FA5}">
                      <a16:colId xmlns:a16="http://schemas.microsoft.com/office/drawing/2014/main" val="3132022190"/>
                    </a:ext>
                  </a:extLst>
                </a:gridCol>
                <a:gridCol w="2870200">
                  <a:extLst>
                    <a:ext uri="{9D8B030D-6E8A-4147-A177-3AD203B41FA5}">
                      <a16:colId xmlns:a16="http://schemas.microsoft.com/office/drawing/2014/main" val="690787597"/>
                    </a:ext>
                  </a:extLst>
                </a:gridCol>
                <a:gridCol w="2870200">
                  <a:extLst>
                    <a:ext uri="{9D8B030D-6E8A-4147-A177-3AD203B41FA5}">
                      <a16:colId xmlns:a16="http://schemas.microsoft.com/office/drawing/2014/main" val="3221092102"/>
                    </a:ext>
                  </a:extLst>
                </a:gridCol>
              </a:tblGrid>
              <a:tr h="479594">
                <a:tc>
                  <a:txBody>
                    <a:bodyPr/>
                    <a:lstStyle/>
                    <a:p>
                      <a:pPr algn="ctr"/>
                      <a:r>
                        <a:rPr lang="en-US" sz="3200" dirty="0">
                          <a:latin typeface="Ebirma"/>
                        </a:rPr>
                        <a:t>Autumn 1</a:t>
                      </a:r>
                    </a:p>
                  </a:txBody>
                  <a:tcPr/>
                </a:tc>
                <a:tc>
                  <a:txBody>
                    <a:bodyPr/>
                    <a:lstStyle/>
                    <a:p>
                      <a:pPr algn="ctr"/>
                      <a:r>
                        <a:rPr lang="en-US" sz="3200" dirty="0">
                          <a:latin typeface="Ebirma"/>
                        </a:rPr>
                        <a:t>Autumn 2</a:t>
                      </a:r>
                    </a:p>
                  </a:txBody>
                  <a:tcPr/>
                </a:tc>
                <a:tc>
                  <a:txBody>
                    <a:bodyPr/>
                    <a:lstStyle/>
                    <a:p>
                      <a:pPr algn="ctr"/>
                      <a:r>
                        <a:rPr lang="en-US" sz="3200" dirty="0">
                          <a:latin typeface="Ebirma"/>
                        </a:rPr>
                        <a:t>Spring 1</a:t>
                      </a:r>
                    </a:p>
                  </a:txBody>
                  <a:tcPr/>
                </a:tc>
                <a:tc>
                  <a:txBody>
                    <a:bodyPr/>
                    <a:lstStyle/>
                    <a:p>
                      <a:pPr algn="ctr"/>
                      <a:r>
                        <a:rPr lang="en-US" sz="3200" dirty="0">
                          <a:latin typeface="Ebirma"/>
                        </a:rPr>
                        <a:t>Spring 2</a:t>
                      </a:r>
                    </a:p>
                  </a:txBody>
                  <a:tcPr/>
                </a:tc>
                <a:tc>
                  <a:txBody>
                    <a:bodyPr/>
                    <a:lstStyle/>
                    <a:p>
                      <a:pPr algn="ctr"/>
                      <a:r>
                        <a:rPr lang="en-US" sz="3200" dirty="0">
                          <a:latin typeface="Ebirma"/>
                        </a:rPr>
                        <a:t>Summer 1</a:t>
                      </a:r>
                    </a:p>
                  </a:txBody>
                  <a:tcPr/>
                </a:tc>
                <a:tc>
                  <a:txBody>
                    <a:bodyPr/>
                    <a:lstStyle/>
                    <a:p>
                      <a:pPr algn="ctr"/>
                      <a:r>
                        <a:rPr lang="en-US" sz="3200" dirty="0">
                          <a:latin typeface="Ebirma"/>
                        </a:rPr>
                        <a:t>Summer 2</a:t>
                      </a:r>
                    </a:p>
                  </a:txBody>
                  <a:tcPr/>
                </a:tc>
                <a:extLst>
                  <a:ext uri="{0D108BD9-81ED-4DB2-BD59-A6C34878D82A}">
                    <a16:rowId xmlns:a16="http://schemas.microsoft.com/office/drawing/2014/main" val="166261072"/>
                  </a:ext>
                </a:extLst>
              </a:tr>
              <a:tr h="1350600">
                <a:tc>
                  <a:txBody>
                    <a:bodyPr/>
                    <a:lstStyle/>
                    <a:p>
                      <a:pPr algn="ctr"/>
                      <a:r>
                        <a:rPr lang="en-US" sz="3200" dirty="0">
                          <a:solidFill>
                            <a:schemeClr val="tx1"/>
                          </a:solidFill>
                          <a:latin typeface="Ebirma"/>
                        </a:rPr>
                        <a:t>Magic Beans</a:t>
                      </a:r>
                    </a:p>
                  </a:txBody>
                  <a:tcPr/>
                </a:tc>
                <a:tc>
                  <a:txBody>
                    <a:bodyPr/>
                    <a:lstStyle/>
                    <a:p>
                      <a:pPr algn="ctr"/>
                      <a:r>
                        <a:rPr lang="en-US" sz="3200" dirty="0">
                          <a:solidFill>
                            <a:schemeClr val="tx1"/>
                          </a:solidFill>
                          <a:latin typeface="Ebirma"/>
                        </a:rPr>
                        <a:t>Planet Protectors</a:t>
                      </a:r>
                    </a:p>
                    <a:p>
                      <a:pPr algn="ctr"/>
                      <a:endParaRPr lang="en-US" sz="3200" dirty="0">
                        <a:solidFill>
                          <a:schemeClr val="tx1"/>
                        </a:solidFill>
                        <a:latin typeface="Ebirma"/>
                      </a:endParaRPr>
                    </a:p>
                  </a:txBody>
                  <a:tcPr/>
                </a:tc>
                <a:tc>
                  <a:txBody>
                    <a:bodyPr/>
                    <a:lstStyle/>
                    <a:p>
                      <a:pPr algn="ctr"/>
                      <a:r>
                        <a:rPr lang="en-US" sz="3200" dirty="0">
                          <a:solidFill>
                            <a:schemeClr val="tx1"/>
                          </a:solidFill>
                          <a:latin typeface="Ebirma"/>
                        </a:rPr>
                        <a:t>All Aboard!</a:t>
                      </a:r>
                    </a:p>
                  </a:txBody>
                  <a:tcPr/>
                </a:tc>
                <a:tc>
                  <a:txBody>
                    <a:bodyPr/>
                    <a:lstStyle/>
                    <a:p>
                      <a:pPr algn="ctr"/>
                      <a:r>
                        <a:rPr lang="en-US" sz="3200" dirty="0">
                          <a:solidFill>
                            <a:schemeClr val="tx1"/>
                          </a:solidFill>
                          <a:latin typeface="Ebirma"/>
                        </a:rPr>
                        <a:t>Paws and Claws</a:t>
                      </a:r>
                    </a:p>
                  </a:txBody>
                  <a:tcPr/>
                </a:tc>
                <a:tc>
                  <a:txBody>
                    <a:bodyPr/>
                    <a:lstStyle/>
                    <a:p>
                      <a:pPr algn="ctr"/>
                      <a:r>
                        <a:rPr lang="en-US" sz="3200" dirty="0">
                          <a:solidFill>
                            <a:schemeClr val="tx1"/>
                          </a:solidFill>
                          <a:latin typeface="Ebirma"/>
                        </a:rPr>
                        <a:t>Fire! Fire!</a:t>
                      </a:r>
                    </a:p>
                  </a:txBody>
                  <a:tcPr/>
                </a:tc>
                <a:tc>
                  <a:txBody>
                    <a:bodyPr/>
                    <a:lstStyle/>
                    <a:p>
                      <a:pPr algn="ctr"/>
                      <a:r>
                        <a:rPr lang="en-US" sz="3200" dirty="0">
                          <a:solidFill>
                            <a:schemeClr val="tx1"/>
                          </a:solidFill>
                          <a:latin typeface="Ebirma"/>
                        </a:rPr>
                        <a:t>Shiver me Timbers </a:t>
                      </a:r>
                    </a:p>
                  </a:txBody>
                  <a:tcPr/>
                </a:tc>
                <a:extLst>
                  <a:ext uri="{0D108BD9-81ED-4DB2-BD59-A6C34878D82A}">
                    <a16:rowId xmlns:a16="http://schemas.microsoft.com/office/drawing/2014/main" val="910770376"/>
                  </a:ext>
                </a:extLst>
              </a:tr>
            </a:tbl>
          </a:graphicData>
        </a:graphic>
      </p:graphicFrame>
      <p:sp>
        <p:nvSpPr>
          <p:cNvPr id="8" name="TextBox 7">
            <a:extLst>
              <a:ext uri="{FF2B5EF4-FFF2-40B4-BE49-F238E27FC236}">
                <a16:creationId xmlns:a16="http://schemas.microsoft.com/office/drawing/2014/main" id="{0DA8929D-9797-68C9-6482-9064DE8F2313}"/>
              </a:ext>
            </a:extLst>
          </p:cNvPr>
          <p:cNvSpPr txBox="1"/>
          <p:nvPr/>
        </p:nvSpPr>
        <p:spPr>
          <a:xfrm>
            <a:off x="533399" y="4034149"/>
            <a:ext cx="17221200" cy="4863960"/>
          </a:xfrm>
          <a:prstGeom prst="rect">
            <a:avLst/>
          </a:prstGeom>
          <a:noFill/>
        </p:spPr>
        <p:txBody>
          <a:bodyPr wrap="square" rtlCol="0">
            <a:spAutoFit/>
          </a:bodyPr>
          <a:lstStyle/>
          <a:p>
            <a:pPr marL="457200" indent="-457200">
              <a:lnSpc>
                <a:spcPct val="200000"/>
              </a:lnSpc>
              <a:buFont typeface="Arial" panose="020B0604020202020204" pitchFamily="34" charset="0"/>
              <a:buChar char="•"/>
            </a:pPr>
            <a:r>
              <a:rPr lang="en-GB" sz="3200" dirty="0">
                <a:latin typeface="Ebrima" panose="02000000000000000000" pitchFamily="2" charset="0"/>
                <a:ea typeface="Ebrima" panose="02000000000000000000" pitchFamily="2" charset="0"/>
                <a:cs typeface="Ebrima" panose="02000000000000000000" pitchFamily="2" charset="0"/>
              </a:rPr>
              <a:t>Core Texts as Topic Leaders</a:t>
            </a:r>
          </a:p>
          <a:p>
            <a:pPr marL="457200" indent="-457200">
              <a:lnSpc>
                <a:spcPct val="200000"/>
              </a:lnSpc>
              <a:buFont typeface="Arial" panose="020B0604020202020204" pitchFamily="34" charset="0"/>
              <a:buChar char="•"/>
            </a:pPr>
            <a:r>
              <a:rPr lang="en-GB" sz="3200" dirty="0">
                <a:latin typeface="Ebrima" panose="02000000000000000000" pitchFamily="2" charset="0"/>
                <a:ea typeface="Ebrima" panose="02000000000000000000" pitchFamily="2" charset="0"/>
                <a:cs typeface="Ebrima" panose="02000000000000000000" pitchFamily="2" charset="0"/>
              </a:rPr>
              <a:t>Sequential and Iterative Curriculum</a:t>
            </a:r>
          </a:p>
          <a:p>
            <a:pPr marL="457200" indent="-457200">
              <a:lnSpc>
                <a:spcPct val="200000"/>
              </a:lnSpc>
              <a:buFont typeface="Arial" panose="020B0604020202020204" pitchFamily="34" charset="0"/>
              <a:buChar char="•"/>
            </a:pPr>
            <a:r>
              <a:rPr lang="en-GB" sz="3200" dirty="0">
                <a:latin typeface="Ebrima" panose="02000000000000000000" pitchFamily="2" charset="0"/>
                <a:ea typeface="Ebrima" panose="02000000000000000000" pitchFamily="2" charset="0"/>
                <a:cs typeface="Ebrima" panose="02000000000000000000" pitchFamily="2" charset="0"/>
              </a:rPr>
              <a:t>Local &amp; Global Perspectives</a:t>
            </a:r>
          </a:p>
          <a:p>
            <a:pPr marL="457200" indent="-457200">
              <a:lnSpc>
                <a:spcPct val="200000"/>
              </a:lnSpc>
              <a:buFont typeface="Arial" panose="020B0604020202020204" pitchFamily="34" charset="0"/>
              <a:buChar char="•"/>
            </a:pPr>
            <a:r>
              <a:rPr lang="en-GB" sz="3200" dirty="0">
                <a:latin typeface="Ebrima" panose="02000000000000000000" pitchFamily="2" charset="0"/>
                <a:ea typeface="Ebrima" panose="02000000000000000000" pitchFamily="2" charset="0"/>
                <a:cs typeface="Ebrima" panose="02000000000000000000" pitchFamily="2" charset="0"/>
              </a:rPr>
              <a:t>Engaging &amp; Adaptive Teaching</a:t>
            </a:r>
          </a:p>
          <a:p>
            <a:pPr marL="457200" indent="-457200">
              <a:lnSpc>
                <a:spcPct val="200000"/>
              </a:lnSpc>
              <a:buFont typeface="Arial" panose="020B0604020202020204" pitchFamily="34" charset="0"/>
              <a:buChar char="•"/>
            </a:pPr>
            <a:r>
              <a:rPr lang="en-GB" sz="3200" dirty="0">
                <a:latin typeface="Ebrima" panose="02000000000000000000" pitchFamily="2" charset="0"/>
                <a:ea typeface="Ebrima" panose="02000000000000000000" pitchFamily="2" charset="0"/>
                <a:cs typeface="Ebrima" panose="02000000000000000000" pitchFamily="2" charset="0"/>
              </a:rPr>
              <a:t>Big Bangs &amp; Family Learning Afternoons</a:t>
            </a:r>
          </a:p>
        </p:txBody>
      </p:sp>
      <p:pic>
        <p:nvPicPr>
          <p:cNvPr id="10" name="Picture 9">
            <a:extLst>
              <a:ext uri="{FF2B5EF4-FFF2-40B4-BE49-F238E27FC236}">
                <a16:creationId xmlns:a16="http://schemas.microsoft.com/office/drawing/2014/main" id="{69731EA1-AC37-D015-84A6-D71FAFFDDC74}"/>
              </a:ext>
            </a:extLst>
          </p:cNvPr>
          <p:cNvPicPr>
            <a:picLocks noChangeAspect="1"/>
          </p:cNvPicPr>
          <p:nvPr/>
        </p:nvPicPr>
        <p:blipFill>
          <a:blip r:embed="rId4"/>
          <a:stretch>
            <a:fillRect/>
          </a:stretch>
        </p:blipFill>
        <p:spPr>
          <a:xfrm>
            <a:off x="10820400" y="7901237"/>
            <a:ext cx="5906324" cy="1524213"/>
          </a:xfrm>
          <a:prstGeom prst="rect">
            <a:avLst/>
          </a:prstGeom>
        </p:spPr>
      </p:pic>
      <p:pic>
        <p:nvPicPr>
          <p:cNvPr id="12" name="Picture 11">
            <a:extLst>
              <a:ext uri="{FF2B5EF4-FFF2-40B4-BE49-F238E27FC236}">
                <a16:creationId xmlns:a16="http://schemas.microsoft.com/office/drawing/2014/main" id="{D6865674-3503-7DDD-CF76-64A404861308}"/>
              </a:ext>
            </a:extLst>
          </p:cNvPr>
          <p:cNvPicPr>
            <a:picLocks noChangeAspect="1"/>
          </p:cNvPicPr>
          <p:nvPr/>
        </p:nvPicPr>
        <p:blipFill>
          <a:blip r:embed="rId5"/>
          <a:stretch>
            <a:fillRect/>
          </a:stretch>
        </p:blipFill>
        <p:spPr>
          <a:xfrm>
            <a:off x="12268200" y="4511890"/>
            <a:ext cx="3372152" cy="3043889"/>
          </a:xfrm>
          <a:prstGeom prst="rect">
            <a:avLst/>
          </a:prstGeom>
        </p:spPr>
      </p:pic>
    </p:spTree>
    <p:extLst>
      <p:ext uri="{BB962C8B-B14F-4D97-AF65-F5344CB8AC3E}">
        <p14:creationId xmlns:p14="http://schemas.microsoft.com/office/powerpoint/2010/main" val="4137171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D0AE31-0FB9-880D-2E02-65DB363E56F0}"/>
              </a:ext>
            </a:extLst>
          </p:cNvPr>
          <p:cNvPicPr>
            <a:picLocks noChangeAspect="1"/>
          </p:cNvPicPr>
          <p:nvPr/>
        </p:nvPicPr>
        <p:blipFill>
          <a:blip r:embed="rId3"/>
          <a:stretch>
            <a:fillRect/>
          </a:stretch>
        </p:blipFill>
        <p:spPr>
          <a:xfrm>
            <a:off x="14451329" y="1680741"/>
            <a:ext cx="3836671" cy="2920650"/>
          </a:xfrm>
          <a:prstGeom prst="rect">
            <a:avLst/>
          </a:prstGeom>
        </p:spPr>
      </p:pic>
      <p:sp>
        <p:nvSpPr>
          <p:cNvPr id="2" name="AutoShape 2"/>
          <p:cNvSpPr/>
          <p:nvPr/>
        </p:nvSpPr>
        <p:spPr>
          <a:xfrm>
            <a:off x="0" y="0"/>
            <a:ext cx="18288000" cy="1680741"/>
          </a:xfrm>
          <a:prstGeom prst="rect">
            <a:avLst/>
          </a:prstGeom>
          <a:solidFill>
            <a:srgbClr val="6B948C">
              <a:alpha val="80784"/>
            </a:srgbClr>
          </a:solidFill>
        </p:spPr>
        <p:txBody>
          <a:bodyPr/>
          <a:lstStyle/>
          <a:p>
            <a:endParaRPr lang="en-GB"/>
          </a:p>
        </p:txBody>
      </p:sp>
      <p:sp>
        <p:nvSpPr>
          <p:cNvPr id="6" name="TextBox 6"/>
          <p:cNvSpPr txBox="1"/>
          <p:nvPr/>
        </p:nvSpPr>
        <p:spPr>
          <a:xfrm>
            <a:off x="2798559" y="339577"/>
            <a:ext cx="12690881" cy="885745"/>
          </a:xfrm>
          <a:prstGeom prst="rect">
            <a:avLst/>
          </a:prstGeom>
        </p:spPr>
        <p:txBody>
          <a:bodyPr wrap="square" lIns="0" tIns="0" rIns="0" bIns="0" rtlCol="0" anchor="t">
            <a:spAutoFit/>
          </a:bodyPr>
          <a:lstStyle/>
          <a:p>
            <a:pPr algn="ctr">
              <a:lnSpc>
                <a:spcPts val="7499"/>
              </a:lnSpc>
              <a:spcBef>
                <a:spcPct val="0"/>
              </a:spcBef>
            </a:pPr>
            <a:r>
              <a:rPr lang="en-US" sz="4999" spc="49" dirty="0">
                <a:solidFill>
                  <a:srgbClr val="FEFFFF"/>
                </a:solidFill>
                <a:latin typeface="Microsoft YaHei UI" panose="020B0503020204020204" pitchFamily="34" charset="-122"/>
                <a:ea typeface="Microsoft YaHei UI" panose="020B0503020204020204" pitchFamily="34" charset="-122"/>
              </a:rPr>
              <a:t>Learning in Year 1 - Phonics</a:t>
            </a:r>
          </a:p>
        </p:txBody>
      </p:sp>
      <p:sp>
        <p:nvSpPr>
          <p:cNvPr id="5" name="TextBox 4">
            <a:extLst>
              <a:ext uri="{FF2B5EF4-FFF2-40B4-BE49-F238E27FC236}">
                <a16:creationId xmlns:a16="http://schemas.microsoft.com/office/drawing/2014/main" id="{36E8FBEE-CFA3-B311-AC92-D4D4BBC9227A}"/>
              </a:ext>
            </a:extLst>
          </p:cNvPr>
          <p:cNvSpPr txBox="1"/>
          <p:nvPr/>
        </p:nvSpPr>
        <p:spPr>
          <a:xfrm>
            <a:off x="381001" y="1428360"/>
            <a:ext cx="12344399" cy="8537722"/>
          </a:xfrm>
          <a:prstGeom prst="rect">
            <a:avLst/>
          </a:prstGeom>
          <a:noFill/>
        </p:spPr>
        <p:txBody>
          <a:bodyPr wrap="square" rtlCol="0">
            <a:spAutoFit/>
          </a:bodyPr>
          <a:lstStyle/>
          <a:p>
            <a:pPr marL="457200" indent="-457200">
              <a:lnSpc>
                <a:spcPct val="200000"/>
              </a:lnSpc>
              <a:buFont typeface="Arial" panose="020B0604020202020204" pitchFamily="34" charset="0"/>
              <a:buChar char="•"/>
            </a:pPr>
            <a:r>
              <a:rPr lang="en-GB" sz="4000" dirty="0">
                <a:latin typeface="Ebirma"/>
                <a:cs typeface="Arial" panose="020B0604020202020204" pitchFamily="34" charset="0"/>
              </a:rPr>
              <a:t>Children will continue their Phonics learning from Reception</a:t>
            </a:r>
          </a:p>
          <a:p>
            <a:pPr marL="457200" indent="-457200">
              <a:lnSpc>
                <a:spcPct val="200000"/>
              </a:lnSpc>
              <a:buFont typeface="Arial" panose="020B0604020202020204" pitchFamily="34" charset="0"/>
              <a:buChar char="•"/>
            </a:pPr>
            <a:r>
              <a:rPr lang="en-GB" sz="4000" dirty="0">
                <a:latin typeface="Ebirma"/>
                <a:cs typeface="Arial" panose="020B0604020202020204" pitchFamily="34" charset="0"/>
              </a:rPr>
              <a:t>Moving on to Phase 5 phonics which is the final stage</a:t>
            </a:r>
          </a:p>
          <a:p>
            <a:pPr marL="457200" indent="-457200">
              <a:lnSpc>
                <a:spcPct val="200000"/>
              </a:lnSpc>
              <a:buFont typeface="Arial" panose="020B0604020202020204" pitchFamily="34" charset="0"/>
              <a:buChar char="•"/>
            </a:pPr>
            <a:r>
              <a:rPr lang="en-GB" sz="4000" dirty="0">
                <a:latin typeface="Ebirma"/>
                <a:cs typeface="Arial" panose="020B0604020202020204" pitchFamily="34" charset="0"/>
              </a:rPr>
              <a:t>Children will learn alternative graphemes for sounds learnt in Phases 2 and 3 </a:t>
            </a:r>
          </a:p>
          <a:p>
            <a:pPr marL="457200" indent="-457200">
              <a:lnSpc>
                <a:spcPct val="200000"/>
              </a:lnSpc>
              <a:buFont typeface="Arial" panose="020B0604020202020204" pitchFamily="34" charset="0"/>
              <a:buChar char="•"/>
            </a:pPr>
            <a:r>
              <a:rPr lang="en-GB" sz="4000" dirty="0">
                <a:latin typeface="Ebirma"/>
                <a:cs typeface="Arial" panose="020B0604020202020204" pitchFamily="34" charset="0"/>
              </a:rPr>
              <a:t>They will continue to apply this knowledge to their reading and writing </a:t>
            </a:r>
          </a:p>
        </p:txBody>
      </p:sp>
      <p:pic>
        <p:nvPicPr>
          <p:cNvPr id="7" name="Picture 6">
            <a:extLst>
              <a:ext uri="{FF2B5EF4-FFF2-40B4-BE49-F238E27FC236}">
                <a16:creationId xmlns:a16="http://schemas.microsoft.com/office/drawing/2014/main" id="{4DFDAD06-A09A-0A7A-84DB-D8A1AF2BE6B0}"/>
              </a:ext>
            </a:extLst>
          </p:cNvPr>
          <p:cNvPicPr>
            <a:picLocks noChangeAspect="1"/>
          </p:cNvPicPr>
          <p:nvPr/>
        </p:nvPicPr>
        <p:blipFill>
          <a:blip r:embed="rId4"/>
          <a:stretch>
            <a:fillRect/>
          </a:stretch>
        </p:blipFill>
        <p:spPr>
          <a:xfrm>
            <a:off x="11823347" y="5981700"/>
            <a:ext cx="6083652" cy="3777351"/>
          </a:xfrm>
          <a:prstGeom prst="rect">
            <a:avLst/>
          </a:prstGeom>
        </p:spPr>
      </p:pic>
    </p:spTree>
    <p:extLst>
      <p:ext uri="{BB962C8B-B14F-4D97-AF65-F5344CB8AC3E}">
        <p14:creationId xmlns:p14="http://schemas.microsoft.com/office/powerpoint/2010/main" val="3471762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1680741"/>
          </a:xfrm>
          <a:prstGeom prst="rect">
            <a:avLst/>
          </a:prstGeom>
          <a:solidFill>
            <a:srgbClr val="6B948C">
              <a:alpha val="80784"/>
            </a:srgbClr>
          </a:solidFill>
        </p:spPr>
        <p:txBody>
          <a:bodyPr/>
          <a:lstStyle/>
          <a:p>
            <a:endParaRPr lang="en-GB"/>
          </a:p>
        </p:txBody>
      </p:sp>
      <p:sp>
        <p:nvSpPr>
          <p:cNvPr id="6" name="TextBox 6"/>
          <p:cNvSpPr txBox="1"/>
          <p:nvPr/>
        </p:nvSpPr>
        <p:spPr>
          <a:xfrm>
            <a:off x="2798559" y="339577"/>
            <a:ext cx="12690881" cy="885745"/>
          </a:xfrm>
          <a:prstGeom prst="rect">
            <a:avLst/>
          </a:prstGeom>
        </p:spPr>
        <p:txBody>
          <a:bodyPr wrap="square" lIns="0" tIns="0" rIns="0" bIns="0" rtlCol="0" anchor="t">
            <a:spAutoFit/>
          </a:bodyPr>
          <a:lstStyle/>
          <a:p>
            <a:pPr algn="ctr">
              <a:lnSpc>
                <a:spcPts val="7499"/>
              </a:lnSpc>
              <a:spcBef>
                <a:spcPct val="0"/>
              </a:spcBef>
            </a:pPr>
            <a:r>
              <a:rPr lang="en-US" sz="4999" spc="49" dirty="0">
                <a:solidFill>
                  <a:srgbClr val="FEFFFF"/>
                </a:solidFill>
                <a:latin typeface="Montserrat Light" panose="00000400000000000000" pitchFamily="2" charset="0"/>
                <a:ea typeface="Microsoft YaHei UI" panose="020B0503020204020204" pitchFamily="34" charset="-122"/>
              </a:rPr>
              <a:t>Learning in Year 1 - Phonics</a:t>
            </a:r>
          </a:p>
        </p:txBody>
      </p:sp>
      <p:sp>
        <p:nvSpPr>
          <p:cNvPr id="5" name="TextBox 4">
            <a:extLst>
              <a:ext uri="{FF2B5EF4-FFF2-40B4-BE49-F238E27FC236}">
                <a16:creationId xmlns:a16="http://schemas.microsoft.com/office/drawing/2014/main" id="{36E8FBEE-CFA3-B311-AC92-D4D4BBC9227A}"/>
              </a:ext>
            </a:extLst>
          </p:cNvPr>
          <p:cNvSpPr txBox="1"/>
          <p:nvPr/>
        </p:nvSpPr>
        <p:spPr>
          <a:xfrm>
            <a:off x="381000" y="3111587"/>
            <a:ext cx="11811000" cy="3609321"/>
          </a:xfrm>
          <a:prstGeom prst="rect">
            <a:avLst/>
          </a:prstGeom>
          <a:noFill/>
        </p:spPr>
        <p:txBody>
          <a:bodyPr wrap="square" rtlCol="0">
            <a:spAutoFit/>
          </a:bodyPr>
          <a:lstStyle/>
          <a:p>
            <a:pPr>
              <a:lnSpc>
                <a:spcPct val="200000"/>
              </a:lnSpc>
            </a:pPr>
            <a:r>
              <a:rPr lang="en-GB" sz="4000" dirty="0">
                <a:latin typeface="Ebirma"/>
                <a:cs typeface="Arial" panose="020B0604020202020204" pitchFamily="34" charset="0"/>
              </a:rPr>
              <a:t>For further advice on how to support your child at home, please visit the Little Wandle website and view their section for parents.</a:t>
            </a:r>
            <a:r>
              <a:rPr lang="en-GB" sz="4000" dirty="0"/>
              <a:t> </a:t>
            </a:r>
            <a:endParaRPr lang="en-GB" sz="4000" b="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42C315D-9FE5-15D0-2070-11EA975C27C0}"/>
              </a:ext>
            </a:extLst>
          </p:cNvPr>
          <p:cNvPicPr>
            <a:picLocks noChangeAspect="1"/>
          </p:cNvPicPr>
          <p:nvPr/>
        </p:nvPicPr>
        <p:blipFill>
          <a:blip r:embed="rId3"/>
          <a:stretch>
            <a:fillRect/>
          </a:stretch>
        </p:blipFill>
        <p:spPr>
          <a:xfrm>
            <a:off x="12344401" y="1696429"/>
            <a:ext cx="4800600" cy="6748448"/>
          </a:xfrm>
          <a:prstGeom prst="rect">
            <a:avLst/>
          </a:prstGeom>
        </p:spPr>
      </p:pic>
      <p:sp>
        <p:nvSpPr>
          <p:cNvPr id="8" name="TextBox 7">
            <a:extLst>
              <a:ext uri="{FF2B5EF4-FFF2-40B4-BE49-F238E27FC236}">
                <a16:creationId xmlns:a16="http://schemas.microsoft.com/office/drawing/2014/main" id="{88D4472E-C43B-F206-2D66-399F5C664FA7}"/>
              </a:ext>
            </a:extLst>
          </p:cNvPr>
          <p:cNvSpPr txBox="1"/>
          <p:nvPr/>
        </p:nvSpPr>
        <p:spPr>
          <a:xfrm>
            <a:off x="381000" y="8606259"/>
            <a:ext cx="17373600" cy="1446550"/>
          </a:xfrm>
          <a:prstGeom prst="rect">
            <a:avLst/>
          </a:prstGeom>
          <a:noFill/>
        </p:spPr>
        <p:txBody>
          <a:bodyPr wrap="square" rtlCol="0">
            <a:spAutoFit/>
          </a:bodyPr>
          <a:lstStyle/>
          <a:p>
            <a:r>
              <a:rPr lang="en-GB" sz="4400" dirty="0">
                <a:hlinkClick r:id="rId4"/>
              </a:rPr>
              <a:t>https://www.littlewandlelettersandsounds.org.uk/resources/for-parents/</a:t>
            </a:r>
            <a:r>
              <a:rPr lang="en-GB" sz="4400" dirty="0"/>
              <a:t> </a:t>
            </a:r>
            <a:endParaRPr lang="en-GB" sz="4400" dirty="0">
              <a:latin typeface="Ebirma"/>
              <a:cs typeface="Arial" panose="020B0604020202020204" pitchFamily="34" charset="0"/>
            </a:endParaRPr>
          </a:p>
          <a:p>
            <a:endParaRPr lang="en-GB" sz="4400" dirty="0"/>
          </a:p>
        </p:txBody>
      </p:sp>
    </p:spTree>
    <p:extLst>
      <p:ext uri="{BB962C8B-B14F-4D97-AF65-F5344CB8AC3E}">
        <p14:creationId xmlns:p14="http://schemas.microsoft.com/office/powerpoint/2010/main" val="3535637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1680741"/>
          </a:xfrm>
          <a:prstGeom prst="rect">
            <a:avLst/>
          </a:prstGeom>
          <a:solidFill>
            <a:srgbClr val="6B948C">
              <a:alpha val="80784"/>
            </a:srgbClr>
          </a:solidFill>
        </p:spPr>
        <p:txBody>
          <a:bodyPr/>
          <a:lstStyle/>
          <a:p>
            <a:endParaRPr lang="en-GB"/>
          </a:p>
        </p:txBody>
      </p:sp>
      <p:sp>
        <p:nvSpPr>
          <p:cNvPr id="6" name="TextBox 6"/>
          <p:cNvSpPr txBox="1"/>
          <p:nvPr/>
        </p:nvSpPr>
        <p:spPr>
          <a:xfrm>
            <a:off x="2798559" y="339577"/>
            <a:ext cx="12690881" cy="885745"/>
          </a:xfrm>
          <a:prstGeom prst="rect">
            <a:avLst/>
          </a:prstGeom>
        </p:spPr>
        <p:txBody>
          <a:bodyPr wrap="square" lIns="0" tIns="0" rIns="0" bIns="0" rtlCol="0" anchor="t">
            <a:spAutoFit/>
          </a:bodyPr>
          <a:lstStyle/>
          <a:p>
            <a:pPr algn="ctr">
              <a:lnSpc>
                <a:spcPts val="7499"/>
              </a:lnSpc>
              <a:spcBef>
                <a:spcPct val="0"/>
              </a:spcBef>
            </a:pPr>
            <a:r>
              <a:rPr lang="en-US" sz="4999" spc="49" dirty="0">
                <a:solidFill>
                  <a:srgbClr val="FEFFFF"/>
                </a:solidFill>
                <a:latin typeface="Montserrat Light"/>
              </a:rPr>
              <a:t>Learning in Year 1 - Phonics</a:t>
            </a:r>
          </a:p>
        </p:txBody>
      </p:sp>
      <p:sp>
        <p:nvSpPr>
          <p:cNvPr id="5" name="TextBox 4">
            <a:extLst>
              <a:ext uri="{FF2B5EF4-FFF2-40B4-BE49-F238E27FC236}">
                <a16:creationId xmlns:a16="http://schemas.microsoft.com/office/drawing/2014/main" id="{36E8FBEE-CFA3-B311-AC92-D4D4BBC9227A}"/>
              </a:ext>
            </a:extLst>
          </p:cNvPr>
          <p:cNvSpPr txBox="1"/>
          <p:nvPr/>
        </p:nvSpPr>
        <p:spPr>
          <a:xfrm>
            <a:off x="381000" y="1428360"/>
            <a:ext cx="13396001" cy="8519063"/>
          </a:xfrm>
          <a:prstGeom prst="rect">
            <a:avLst/>
          </a:prstGeom>
          <a:noFill/>
        </p:spPr>
        <p:txBody>
          <a:bodyPr wrap="square" rtlCol="0">
            <a:spAutoFit/>
          </a:bodyPr>
          <a:lstStyle/>
          <a:p>
            <a:pPr marL="457200" indent="-457200">
              <a:lnSpc>
                <a:spcPct val="200000"/>
              </a:lnSpc>
              <a:buFont typeface="Arial" panose="020B0604020202020204" pitchFamily="34" charset="0"/>
              <a:buChar char="•"/>
            </a:pPr>
            <a:r>
              <a:rPr lang="en-GB" sz="4000" dirty="0">
                <a:latin typeface="Ebirma"/>
                <a:cs typeface="Arial" panose="020B0604020202020204" pitchFamily="34" charset="0"/>
              </a:rPr>
              <a:t>In the Summer term Year 1 children will take a </a:t>
            </a:r>
            <a:r>
              <a:rPr lang="en-GB" sz="4000" b="1" dirty="0">
                <a:latin typeface="Ebirma"/>
                <a:cs typeface="Arial" panose="020B0604020202020204" pitchFamily="34" charset="0"/>
              </a:rPr>
              <a:t>phonics screening check.</a:t>
            </a:r>
          </a:p>
          <a:p>
            <a:pPr marL="457200" indent="-457200">
              <a:lnSpc>
                <a:spcPct val="200000"/>
              </a:lnSpc>
              <a:buFont typeface="Arial" panose="020B0604020202020204" pitchFamily="34" charset="0"/>
              <a:buChar char="•"/>
            </a:pPr>
            <a:r>
              <a:rPr lang="en-GB" sz="4000" dirty="0">
                <a:latin typeface="Ebirma"/>
                <a:cs typeface="Arial" panose="020B0604020202020204" pitchFamily="34" charset="0"/>
              </a:rPr>
              <a:t> It will consist of 20 real words and 20 alien words</a:t>
            </a:r>
          </a:p>
          <a:p>
            <a:pPr marL="457200" indent="-457200">
              <a:lnSpc>
                <a:spcPct val="200000"/>
              </a:lnSpc>
              <a:buFont typeface="Arial" panose="020B0604020202020204" pitchFamily="34" charset="0"/>
              <a:buChar char="•"/>
            </a:pPr>
            <a:r>
              <a:rPr lang="en-GB" sz="4000" dirty="0">
                <a:latin typeface="Ebirma"/>
                <a:cs typeface="Arial" panose="020B0604020202020204" pitchFamily="34" charset="0"/>
              </a:rPr>
              <a:t>It will check segmenting and blending skills.</a:t>
            </a:r>
          </a:p>
          <a:p>
            <a:pPr marL="457200" indent="-457200">
              <a:lnSpc>
                <a:spcPct val="200000"/>
              </a:lnSpc>
              <a:buFont typeface="Arial" panose="020B0604020202020204" pitchFamily="34" charset="0"/>
              <a:buChar char="•"/>
            </a:pPr>
            <a:r>
              <a:rPr lang="en-GB" sz="4000" dirty="0">
                <a:latin typeface="Ebirma"/>
                <a:cs typeface="Arial" panose="020B0604020202020204" pitchFamily="34" charset="0"/>
              </a:rPr>
              <a:t>There is </a:t>
            </a:r>
            <a:r>
              <a:rPr lang="en-GB" sz="4000" u="sng" dirty="0">
                <a:latin typeface="Ebirma"/>
                <a:cs typeface="Arial" panose="020B0604020202020204" pitchFamily="34" charset="0"/>
              </a:rPr>
              <a:t>no pressure </a:t>
            </a:r>
            <a:r>
              <a:rPr lang="en-GB" sz="4000" dirty="0">
                <a:latin typeface="Ebirma"/>
                <a:cs typeface="Arial" panose="020B0604020202020204" pitchFamily="34" charset="0"/>
              </a:rPr>
              <a:t>put on the children for this test. All that can be done is practice reading so that they feel confident! </a:t>
            </a:r>
          </a:p>
          <a:p>
            <a:pPr>
              <a:lnSpc>
                <a:spcPct val="200000"/>
              </a:lnSpc>
            </a:pPr>
            <a:endParaRPr lang="en-GB" sz="4000" b="1"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C48A39A1-94EC-FAD3-4BBA-95BEE425E409}"/>
              </a:ext>
            </a:extLst>
          </p:cNvPr>
          <p:cNvPicPr>
            <a:picLocks noChangeAspect="1"/>
          </p:cNvPicPr>
          <p:nvPr/>
        </p:nvPicPr>
        <p:blipFill>
          <a:blip r:embed="rId3"/>
          <a:stretch>
            <a:fillRect/>
          </a:stretch>
        </p:blipFill>
        <p:spPr>
          <a:xfrm>
            <a:off x="13627156" y="2045447"/>
            <a:ext cx="4127444" cy="5765053"/>
          </a:xfrm>
          <a:prstGeom prst="rect">
            <a:avLst/>
          </a:prstGeom>
        </p:spPr>
      </p:pic>
    </p:spTree>
    <p:extLst>
      <p:ext uri="{BB962C8B-B14F-4D97-AF65-F5344CB8AC3E}">
        <p14:creationId xmlns:p14="http://schemas.microsoft.com/office/powerpoint/2010/main" val="1055110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1680741"/>
          </a:xfrm>
          <a:prstGeom prst="rect">
            <a:avLst/>
          </a:prstGeom>
          <a:solidFill>
            <a:srgbClr val="6B948C">
              <a:alpha val="80784"/>
            </a:srgbClr>
          </a:solidFill>
        </p:spPr>
        <p:txBody>
          <a:bodyPr/>
          <a:lstStyle/>
          <a:p>
            <a:endParaRPr lang="en-GB"/>
          </a:p>
        </p:txBody>
      </p:sp>
      <p:sp>
        <p:nvSpPr>
          <p:cNvPr id="6" name="TextBox 6"/>
          <p:cNvSpPr txBox="1"/>
          <p:nvPr/>
        </p:nvSpPr>
        <p:spPr>
          <a:xfrm>
            <a:off x="2798559" y="339577"/>
            <a:ext cx="12690881" cy="885745"/>
          </a:xfrm>
          <a:prstGeom prst="rect">
            <a:avLst/>
          </a:prstGeom>
        </p:spPr>
        <p:txBody>
          <a:bodyPr wrap="square" lIns="0" tIns="0" rIns="0" bIns="0" rtlCol="0" anchor="t">
            <a:spAutoFit/>
          </a:bodyPr>
          <a:lstStyle/>
          <a:p>
            <a:pPr algn="ctr">
              <a:lnSpc>
                <a:spcPts val="7499"/>
              </a:lnSpc>
              <a:spcBef>
                <a:spcPct val="0"/>
              </a:spcBef>
            </a:pPr>
            <a:r>
              <a:rPr lang="en-US" sz="4999" spc="49" dirty="0">
                <a:solidFill>
                  <a:srgbClr val="FEFFFF"/>
                </a:solidFill>
                <a:latin typeface="Montserrat Light"/>
              </a:rPr>
              <a:t>Learning in Year 1 - Reading</a:t>
            </a:r>
          </a:p>
        </p:txBody>
      </p:sp>
      <p:sp>
        <p:nvSpPr>
          <p:cNvPr id="5" name="TextBox 4">
            <a:extLst>
              <a:ext uri="{FF2B5EF4-FFF2-40B4-BE49-F238E27FC236}">
                <a16:creationId xmlns:a16="http://schemas.microsoft.com/office/drawing/2014/main" id="{36E8FBEE-CFA3-B311-AC92-D4D4BBC9227A}"/>
              </a:ext>
            </a:extLst>
          </p:cNvPr>
          <p:cNvSpPr txBox="1"/>
          <p:nvPr/>
        </p:nvSpPr>
        <p:spPr>
          <a:xfrm>
            <a:off x="509953" y="2369342"/>
            <a:ext cx="9624647" cy="7287957"/>
          </a:xfrm>
          <a:prstGeom prst="rect">
            <a:avLst/>
          </a:prstGeom>
          <a:noFill/>
        </p:spPr>
        <p:txBody>
          <a:bodyPr wrap="square" rtlCol="0">
            <a:spAutoFit/>
          </a:bodyPr>
          <a:lstStyle/>
          <a:p>
            <a:pPr marL="457200" indent="-457200">
              <a:lnSpc>
                <a:spcPct val="200000"/>
              </a:lnSpc>
              <a:buFont typeface="Arial" panose="020B0604020202020204" pitchFamily="34" charset="0"/>
              <a:buChar char="•"/>
            </a:pPr>
            <a:r>
              <a:rPr lang="en-GB" sz="4000" dirty="0">
                <a:latin typeface="Ebirma"/>
                <a:cs typeface="Arial" panose="020B0604020202020204" pitchFamily="34" charset="0"/>
              </a:rPr>
              <a:t>Phonics &amp; Early Reading</a:t>
            </a:r>
          </a:p>
          <a:p>
            <a:pPr marL="457200" indent="-457200">
              <a:lnSpc>
                <a:spcPct val="200000"/>
              </a:lnSpc>
              <a:buFont typeface="Arial" panose="020B0604020202020204" pitchFamily="34" charset="0"/>
              <a:buChar char="•"/>
            </a:pPr>
            <a:r>
              <a:rPr lang="en-GB" sz="4000" dirty="0">
                <a:latin typeface="Ebirma"/>
                <a:cs typeface="Arial" panose="020B0604020202020204" pitchFamily="34" charset="0"/>
              </a:rPr>
              <a:t>Reading Schemes</a:t>
            </a:r>
          </a:p>
          <a:p>
            <a:pPr marL="457200" indent="-457200">
              <a:lnSpc>
                <a:spcPct val="200000"/>
              </a:lnSpc>
              <a:buFont typeface="Arial" panose="020B0604020202020204" pitchFamily="34" charset="0"/>
              <a:buChar char="•"/>
            </a:pPr>
            <a:r>
              <a:rPr lang="en-GB" sz="4000" dirty="0">
                <a:latin typeface="Ebirma"/>
                <a:cs typeface="Arial" panose="020B0604020202020204" pitchFamily="34" charset="0"/>
              </a:rPr>
              <a:t>Reading for Pleasure</a:t>
            </a:r>
          </a:p>
          <a:p>
            <a:pPr marL="457200" indent="-457200">
              <a:lnSpc>
                <a:spcPct val="200000"/>
              </a:lnSpc>
              <a:buFont typeface="Arial" panose="020B0604020202020204" pitchFamily="34" charset="0"/>
              <a:buChar char="•"/>
            </a:pPr>
            <a:r>
              <a:rPr lang="en-GB" sz="4000" dirty="0">
                <a:latin typeface="Ebirma"/>
                <a:cs typeface="Arial" panose="020B0604020202020204" pitchFamily="34" charset="0"/>
              </a:rPr>
              <a:t>Expectation that all children are read to </a:t>
            </a:r>
            <a:r>
              <a:rPr lang="en-GB" sz="4000" b="1" dirty="0">
                <a:latin typeface="Ebirma"/>
                <a:cs typeface="Arial" panose="020B0604020202020204" pitchFamily="34" charset="0"/>
              </a:rPr>
              <a:t>every night for at least 20 minutes</a:t>
            </a:r>
          </a:p>
          <a:p>
            <a:pPr>
              <a:lnSpc>
                <a:spcPct val="200000"/>
              </a:lnSpc>
            </a:pPr>
            <a:endParaRPr lang="en-GB" sz="4000" b="1" dirty="0">
              <a:latin typeface="Arial" panose="020B0604020202020204" pitchFamily="34" charset="0"/>
              <a:cs typeface="Arial" panose="020B0604020202020204" pitchFamily="34" charset="0"/>
            </a:endParaRPr>
          </a:p>
        </p:txBody>
      </p:sp>
      <p:pic>
        <p:nvPicPr>
          <p:cNvPr id="1026" name="Picture 2" descr="Image preview">
            <a:extLst>
              <a:ext uri="{FF2B5EF4-FFF2-40B4-BE49-F238E27FC236}">
                <a16:creationId xmlns:a16="http://schemas.microsoft.com/office/drawing/2014/main" id="{D56DFC4F-C243-5476-5ED0-9126631A77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0318" y="2369342"/>
            <a:ext cx="7897961" cy="5364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641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1680741"/>
          </a:xfrm>
          <a:prstGeom prst="rect">
            <a:avLst/>
          </a:prstGeom>
          <a:solidFill>
            <a:srgbClr val="6B948C">
              <a:alpha val="80784"/>
            </a:srgbClr>
          </a:solidFill>
        </p:spPr>
        <p:txBody>
          <a:bodyPr/>
          <a:lstStyle/>
          <a:p>
            <a:endParaRPr lang="en-GB"/>
          </a:p>
        </p:txBody>
      </p:sp>
      <p:sp>
        <p:nvSpPr>
          <p:cNvPr id="6" name="TextBox 6"/>
          <p:cNvSpPr txBox="1"/>
          <p:nvPr/>
        </p:nvSpPr>
        <p:spPr>
          <a:xfrm>
            <a:off x="2798559" y="339577"/>
            <a:ext cx="12690881" cy="885745"/>
          </a:xfrm>
          <a:prstGeom prst="rect">
            <a:avLst/>
          </a:prstGeom>
        </p:spPr>
        <p:txBody>
          <a:bodyPr wrap="square" lIns="0" tIns="0" rIns="0" bIns="0" rtlCol="0" anchor="t">
            <a:spAutoFit/>
          </a:bodyPr>
          <a:lstStyle/>
          <a:p>
            <a:pPr algn="ctr">
              <a:lnSpc>
                <a:spcPts val="7499"/>
              </a:lnSpc>
              <a:spcBef>
                <a:spcPct val="0"/>
              </a:spcBef>
            </a:pPr>
            <a:r>
              <a:rPr lang="en-US" sz="4999" spc="49" dirty="0">
                <a:solidFill>
                  <a:srgbClr val="FEFFFF"/>
                </a:solidFill>
                <a:latin typeface="Montserrat Light"/>
              </a:rPr>
              <a:t>Learning in Year 1 – Reading </a:t>
            </a:r>
          </a:p>
        </p:txBody>
      </p:sp>
      <p:sp>
        <p:nvSpPr>
          <p:cNvPr id="5" name="TextBox 4">
            <a:extLst>
              <a:ext uri="{FF2B5EF4-FFF2-40B4-BE49-F238E27FC236}">
                <a16:creationId xmlns:a16="http://schemas.microsoft.com/office/drawing/2014/main" id="{36E8FBEE-CFA3-B311-AC92-D4D4BBC9227A}"/>
              </a:ext>
            </a:extLst>
          </p:cNvPr>
          <p:cNvSpPr txBox="1"/>
          <p:nvPr/>
        </p:nvSpPr>
        <p:spPr>
          <a:xfrm>
            <a:off x="438148" y="1428360"/>
            <a:ext cx="17411701" cy="8519063"/>
          </a:xfrm>
          <a:prstGeom prst="rect">
            <a:avLst/>
          </a:prstGeom>
          <a:noFill/>
        </p:spPr>
        <p:txBody>
          <a:bodyPr wrap="square" rtlCol="0">
            <a:spAutoFit/>
          </a:bodyPr>
          <a:lstStyle/>
          <a:p>
            <a:pPr>
              <a:lnSpc>
                <a:spcPct val="200000"/>
              </a:lnSpc>
            </a:pPr>
            <a:r>
              <a:rPr lang="en-GB" sz="4000" u="sng" dirty="0">
                <a:latin typeface="Ebirma"/>
                <a:cs typeface="Arial" panose="020B0604020202020204" pitchFamily="34" charset="0"/>
              </a:rPr>
              <a:t>When reading with your child at home try…</a:t>
            </a:r>
          </a:p>
          <a:p>
            <a:pPr>
              <a:lnSpc>
                <a:spcPct val="200000"/>
              </a:lnSpc>
            </a:pPr>
            <a:r>
              <a:rPr lang="en-GB" sz="4000" dirty="0">
                <a:latin typeface="Ebirma"/>
                <a:cs typeface="Arial" panose="020B0604020202020204" pitchFamily="34" charset="0"/>
              </a:rPr>
              <a:t>- Asking </a:t>
            </a:r>
            <a:r>
              <a:rPr lang="en-GB" sz="4000" b="1" dirty="0">
                <a:latin typeface="Ebirma"/>
                <a:cs typeface="Arial" panose="020B0604020202020204" pitchFamily="34" charset="0"/>
              </a:rPr>
              <a:t>questions</a:t>
            </a:r>
            <a:r>
              <a:rPr lang="en-GB" sz="4000" dirty="0">
                <a:latin typeface="Ebirma"/>
                <a:cs typeface="Arial" panose="020B0604020202020204" pitchFamily="34" charset="0"/>
              </a:rPr>
              <a:t> about the book – Can they make predictions? Why do they think that? How are the characters feeling? Are there any clues? Can they retell the story? Who is their favourite character and why?</a:t>
            </a:r>
          </a:p>
          <a:p>
            <a:pPr marL="571500" indent="-571500">
              <a:lnSpc>
                <a:spcPct val="200000"/>
              </a:lnSpc>
              <a:buFontTx/>
              <a:buChar char="-"/>
            </a:pPr>
            <a:r>
              <a:rPr lang="en-GB" sz="4000" b="1" dirty="0">
                <a:latin typeface="Ebirma"/>
                <a:cs typeface="Arial" panose="020B0604020202020204" pitchFamily="34" charset="0"/>
              </a:rPr>
              <a:t>Talk</a:t>
            </a:r>
            <a:r>
              <a:rPr lang="en-GB" sz="4000" dirty="0">
                <a:latin typeface="Ebirma"/>
                <a:cs typeface="Arial" panose="020B0604020202020204" pitchFamily="34" charset="0"/>
              </a:rPr>
              <a:t> about some of the sounds they can see, e.g. diagraphs,</a:t>
            </a:r>
          </a:p>
          <a:p>
            <a:pPr>
              <a:lnSpc>
                <a:spcPct val="200000"/>
              </a:lnSpc>
            </a:pPr>
            <a:r>
              <a:rPr lang="en-GB" sz="4000" dirty="0">
                <a:latin typeface="Ebirma"/>
                <a:cs typeface="Arial" panose="020B0604020202020204" pitchFamily="34" charset="0"/>
              </a:rPr>
              <a:t> trigraphs and </a:t>
            </a:r>
            <a:r>
              <a:rPr lang="en-GB" sz="4000" b="1" dirty="0">
                <a:latin typeface="Ebirma"/>
                <a:cs typeface="Arial" panose="020B0604020202020204" pitchFamily="34" charset="0"/>
              </a:rPr>
              <a:t>tricky words </a:t>
            </a:r>
            <a:r>
              <a:rPr lang="en-GB" sz="4000" dirty="0">
                <a:latin typeface="Ebirma"/>
                <a:cs typeface="Arial" panose="020B0604020202020204" pitchFamily="34" charset="0"/>
              </a:rPr>
              <a:t>they can spot.</a:t>
            </a:r>
          </a:p>
          <a:p>
            <a:pPr>
              <a:lnSpc>
                <a:spcPct val="200000"/>
              </a:lnSpc>
            </a:pPr>
            <a:endParaRPr lang="en-GB" sz="4000" b="1" dirty="0">
              <a:latin typeface="Arial" panose="020B0604020202020204" pitchFamily="34" charset="0"/>
              <a:cs typeface="Arial" panose="020B0604020202020204" pitchFamily="34" charset="0"/>
            </a:endParaRPr>
          </a:p>
        </p:txBody>
      </p:sp>
      <p:pic>
        <p:nvPicPr>
          <p:cNvPr id="7" name="Picture 6" descr="Man and children with book">
            <a:extLst>
              <a:ext uri="{FF2B5EF4-FFF2-40B4-BE49-F238E27FC236}">
                <a16:creationId xmlns:a16="http://schemas.microsoft.com/office/drawing/2014/main" id="{7EB050CB-9D1C-EA51-C04D-D54307BA6E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11200" y="5047557"/>
            <a:ext cx="4438649" cy="3505200"/>
          </a:xfrm>
          <a:prstGeom prst="rect">
            <a:avLst/>
          </a:prstGeom>
        </p:spPr>
      </p:pic>
    </p:spTree>
    <p:extLst>
      <p:ext uri="{BB962C8B-B14F-4D97-AF65-F5344CB8AC3E}">
        <p14:creationId xmlns:p14="http://schemas.microsoft.com/office/powerpoint/2010/main" val="3931616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1680741"/>
          </a:xfrm>
          <a:prstGeom prst="rect">
            <a:avLst/>
          </a:prstGeom>
          <a:solidFill>
            <a:srgbClr val="6B948C">
              <a:alpha val="80784"/>
            </a:srgbClr>
          </a:solidFill>
        </p:spPr>
        <p:txBody>
          <a:bodyPr/>
          <a:lstStyle/>
          <a:p>
            <a:endParaRPr lang="en-GB"/>
          </a:p>
        </p:txBody>
      </p:sp>
      <p:sp>
        <p:nvSpPr>
          <p:cNvPr id="6" name="TextBox 6"/>
          <p:cNvSpPr txBox="1"/>
          <p:nvPr/>
        </p:nvSpPr>
        <p:spPr>
          <a:xfrm>
            <a:off x="2798559" y="339577"/>
            <a:ext cx="12690881" cy="885745"/>
          </a:xfrm>
          <a:prstGeom prst="rect">
            <a:avLst/>
          </a:prstGeom>
        </p:spPr>
        <p:txBody>
          <a:bodyPr wrap="square" lIns="0" tIns="0" rIns="0" bIns="0" rtlCol="0" anchor="t">
            <a:spAutoFit/>
          </a:bodyPr>
          <a:lstStyle/>
          <a:p>
            <a:pPr algn="ctr">
              <a:lnSpc>
                <a:spcPts val="7499"/>
              </a:lnSpc>
              <a:spcBef>
                <a:spcPct val="0"/>
              </a:spcBef>
            </a:pPr>
            <a:r>
              <a:rPr lang="en-US" sz="4999" spc="49" dirty="0">
                <a:solidFill>
                  <a:srgbClr val="FEFFFF"/>
                </a:solidFill>
                <a:latin typeface="Montserrat Light"/>
              </a:rPr>
              <a:t>End of KS1 Expectations</a:t>
            </a:r>
          </a:p>
        </p:txBody>
      </p:sp>
      <p:pic>
        <p:nvPicPr>
          <p:cNvPr id="3" name="Picture 2">
            <a:extLst>
              <a:ext uri="{FF2B5EF4-FFF2-40B4-BE49-F238E27FC236}">
                <a16:creationId xmlns:a16="http://schemas.microsoft.com/office/drawing/2014/main" id="{15E9695A-CD65-59C5-E8FC-5BB78A64F662}"/>
              </a:ext>
            </a:extLst>
          </p:cNvPr>
          <p:cNvPicPr>
            <a:picLocks noChangeAspect="1"/>
          </p:cNvPicPr>
          <p:nvPr/>
        </p:nvPicPr>
        <p:blipFill>
          <a:blip r:embed="rId3"/>
          <a:stretch>
            <a:fillRect/>
          </a:stretch>
        </p:blipFill>
        <p:spPr>
          <a:xfrm>
            <a:off x="457200" y="2020318"/>
            <a:ext cx="6019800" cy="8065198"/>
          </a:xfrm>
          <a:prstGeom prst="rect">
            <a:avLst/>
          </a:prstGeom>
        </p:spPr>
      </p:pic>
      <p:pic>
        <p:nvPicPr>
          <p:cNvPr id="8" name="Picture 7">
            <a:extLst>
              <a:ext uri="{FF2B5EF4-FFF2-40B4-BE49-F238E27FC236}">
                <a16:creationId xmlns:a16="http://schemas.microsoft.com/office/drawing/2014/main" id="{F66077F5-9076-D76A-148F-7E1752ABA352}"/>
              </a:ext>
            </a:extLst>
          </p:cNvPr>
          <p:cNvPicPr>
            <a:picLocks noChangeAspect="1"/>
          </p:cNvPicPr>
          <p:nvPr/>
        </p:nvPicPr>
        <p:blipFill>
          <a:blip r:embed="rId4"/>
          <a:stretch>
            <a:fillRect/>
          </a:stretch>
        </p:blipFill>
        <p:spPr>
          <a:xfrm rot="16200000">
            <a:off x="7909775" y="697946"/>
            <a:ext cx="7802453" cy="10415819"/>
          </a:xfrm>
          <a:prstGeom prst="rect">
            <a:avLst/>
          </a:prstGeom>
        </p:spPr>
      </p:pic>
      <p:pic>
        <p:nvPicPr>
          <p:cNvPr id="9" name="Picture 8" descr="A chart with different colors&#10;&#10;Description automatically generated">
            <a:extLst>
              <a:ext uri="{FF2B5EF4-FFF2-40B4-BE49-F238E27FC236}">
                <a16:creationId xmlns:a16="http://schemas.microsoft.com/office/drawing/2014/main" id="{6F5DE692-1FA7-181B-99D1-B7682F67A185}"/>
              </a:ext>
            </a:extLst>
          </p:cNvPr>
          <p:cNvPicPr>
            <a:picLocks noChangeAspect="1"/>
          </p:cNvPicPr>
          <p:nvPr/>
        </p:nvPicPr>
        <p:blipFill>
          <a:blip r:embed="rId5"/>
          <a:stretch>
            <a:fillRect/>
          </a:stretch>
        </p:blipFill>
        <p:spPr>
          <a:xfrm>
            <a:off x="10268946" y="6172415"/>
            <a:ext cx="7927835" cy="3650355"/>
          </a:xfrm>
          <a:prstGeom prst="rect">
            <a:avLst/>
          </a:prstGeom>
        </p:spPr>
      </p:pic>
    </p:spTree>
    <p:extLst>
      <p:ext uri="{BB962C8B-B14F-4D97-AF65-F5344CB8AC3E}">
        <p14:creationId xmlns:p14="http://schemas.microsoft.com/office/powerpoint/2010/main" val="6846192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893d0c3-c19d-4b6a-afad-0d250454d47e">
      <Terms xmlns="http://schemas.microsoft.com/office/infopath/2007/PartnerControls"/>
    </lcf76f155ced4ddcb4097134ff3c332f>
    <TaxCatchAll xmlns="4a5c0d52-8126-443c-82bc-29b18a044353" xsi:nil="true"/>
    <SharedWithUsers xmlns="4a5c0d52-8126-443c-82bc-29b18a044353">
      <UserInfo>
        <DisplayName/>
        <AccountId xsi:nil="true"/>
        <AccountType/>
      </UserInfo>
    </SharedWithUsers>
    <MediaLengthInSeconds xmlns="e893d0c3-c19d-4b6a-afad-0d250454d47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8F87A00FF76114FAC2028B65B33D9F4" ma:contentTypeVersion="16" ma:contentTypeDescription="Create a new document." ma:contentTypeScope="" ma:versionID="0c2549f17ac0a93ac481b53296e43de3">
  <xsd:schema xmlns:xsd="http://www.w3.org/2001/XMLSchema" xmlns:xs="http://www.w3.org/2001/XMLSchema" xmlns:p="http://schemas.microsoft.com/office/2006/metadata/properties" xmlns:ns2="e893d0c3-c19d-4b6a-afad-0d250454d47e" xmlns:ns3="4a5c0d52-8126-443c-82bc-29b18a044353" targetNamespace="http://schemas.microsoft.com/office/2006/metadata/properties" ma:root="true" ma:fieldsID="ed6cf429ae08d8a69bd371e2e50ccab5" ns2:_="" ns3:_="">
    <xsd:import namespace="e893d0c3-c19d-4b6a-afad-0d250454d47e"/>
    <xsd:import namespace="4a5c0d52-8126-443c-82bc-29b18a04435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93d0c3-c19d-4b6a-afad-0d250454d4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dffc719-6a4c-49d5-8229-a4bb84acdf00"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5c0d52-8126-443c-82bc-29b18a044353"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f0e85297-fc79-4763-98a3-7d3f0b154bb3}" ma:internalName="TaxCatchAll" ma:showField="CatchAllData" ma:web="4a5c0d52-8126-443c-82bc-29b18a04435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4D5CB0-CEC7-4859-9495-F626B1CE5AD9}">
  <ds:schemaRefs>
    <ds:schemaRef ds:uri="http://schemas.microsoft.com/sharepoint/v3/contenttype/forms"/>
  </ds:schemaRefs>
</ds:datastoreItem>
</file>

<file path=customXml/itemProps2.xml><?xml version="1.0" encoding="utf-8"?>
<ds:datastoreItem xmlns:ds="http://schemas.openxmlformats.org/officeDocument/2006/customXml" ds:itemID="{CE068E50-3E10-427C-B91A-0D19084710BC}">
  <ds:schemaRefs>
    <ds:schemaRef ds:uri="4a5c0d52-8126-443c-82bc-29b18a044353"/>
    <ds:schemaRef ds:uri="http://schemas.microsoft.com/office/infopath/2007/PartnerControls"/>
    <ds:schemaRef ds:uri="http://purl.org/dc/terms/"/>
    <ds:schemaRef ds:uri="http://purl.org/dc/dcmitype/"/>
    <ds:schemaRef ds:uri="http://schemas.microsoft.com/office/2006/metadata/properties"/>
    <ds:schemaRef ds:uri="http://schemas.microsoft.com/office/2006/documentManagement/types"/>
    <ds:schemaRef ds:uri="e893d0c3-c19d-4b6a-afad-0d250454d47e"/>
    <ds:schemaRef ds:uri="http://www.w3.org/XML/1998/namespace"/>
    <ds:schemaRef ds:uri="http://purl.org/dc/elements/1.1/"/>
    <ds:schemaRef ds:uri="http://schemas.openxmlformats.org/package/2006/metadata/core-properties"/>
  </ds:schemaRefs>
</ds:datastoreItem>
</file>

<file path=customXml/itemProps3.xml><?xml version="1.0" encoding="utf-8"?>
<ds:datastoreItem xmlns:ds="http://schemas.openxmlformats.org/officeDocument/2006/customXml" ds:itemID="{95BAABF2-AA65-4B46-A23E-64FC5B0A18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93d0c3-c19d-4b6a-afad-0d250454d47e"/>
    <ds:schemaRef ds:uri="4a5c0d52-8126-443c-82bc-29b18a0443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1051</TotalTime>
  <Words>1236</Words>
  <Application>Microsoft Office PowerPoint</Application>
  <PresentationFormat>Custom</PresentationFormat>
  <Paragraphs>153</Paragraphs>
  <Slides>15</Slides>
  <Notes>14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Ebrima</vt:lpstr>
      <vt:lpstr>lato</vt:lpstr>
      <vt:lpstr>Montserrat Classic</vt:lpstr>
      <vt:lpstr>Playfair Display</vt:lpstr>
      <vt:lpstr>ISHALinkpen Join</vt:lpstr>
      <vt:lpstr>Microsoft YaHei UI</vt:lpstr>
      <vt:lpstr>Arial</vt:lpstr>
      <vt:lpstr>Montserrat Classic Bold</vt:lpstr>
      <vt:lpstr>Calibri</vt:lpstr>
      <vt:lpstr>ABeeZee Italics</vt:lpstr>
      <vt:lpstr>Montserrat Light</vt:lpstr>
      <vt:lpstr>Ebirma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Woodland Academy Trust</dc:title>
  <dc:creator>Joanne Ashton</dc:creator>
  <cp:lastModifiedBy>Janelle Artis</cp:lastModifiedBy>
  <cp:revision>94</cp:revision>
  <dcterms:created xsi:type="dcterms:W3CDTF">2006-08-16T00:00:00Z</dcterms:created>
  <dcterms:modified xsi:type="dcterms:W3CDTF">2024-09-23T20:43:33Z</dcterms:modified>
  <dc:identifier>DAE3H6aTj6o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0x01010008F87A00FF76114FAC2028B65B33D9F4</vt:lpwstr>
  </property>
  <property fmtid="{D5CDD505-2E9C-101B-9397-08002B2CF9AE}" pid="3" name="Order">
    <vt:r8>108000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MediaServiceImageTags">
    <vt:lpwstr/>
  </property>
</Properties>
</file>