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72" r:id="rId6"/>
    <p:sldId id="263" r:id="rId7"/>
    <p:sldId id="271" r:id="rId8"/>
    <p:sldId id="274" r:id="rId9"/>
    <p:sldId id="265" r:id="rId10"/>
    <p:sldId id="273" r:id="rId11"/>
    <p:sldId id="266" r:id="rId12"/>
    <p:sldId id="275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F56AD-D2E0-2908-8228-D8D736D8F0FC}" v="480" dt="2024-09-20T12:32:33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4C921-05CD-48FA-B431-FFEA560DF89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64663-EA42-44AF-B3BD-5EA180A05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3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83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860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43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69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44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60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74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995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69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1AF7-8014-3F46-40C7-678F9C69C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FA920-9217-5E1B-7D4E-F63584E9E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0EE9-D06E-CF0B-05F5-17096AE3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28947-BB08-F583-B357-0B5D6311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60CC5-EEDA-613A-08BB-45F2EBF6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9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8215-560A-3EAC-2B1A-6083103C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4CFB5-C759-F773-DD93-FD7AE112E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AAC74-216E-292D-AF91-2941CFBE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0A47-E6AB-8F5E-2D90-443BA146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17E71-3D9C-C7B1-160E-268EDC41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0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782C5-37B6-2C4C-0D0E-AB3BAF992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BFD7B-FCE7-0700-768C-DA1B54EDA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2433C-72FF-8DA5-13B3-45648786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552E8-4484-8864-1477-EC0D16A6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AA836-5AE2-9717-9052-0B75A58B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5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8FE5-B18C-838F-F503-179C5928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F2A7-D62A-EFFC-DC15-BF61382E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77B41-2938-1BA9-40DF-EF4E1667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3FABD-115E-832C-8504-CAD36748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B029F-B0A7-0EB1-9429-3F20C14D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9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0702-EF2B-FC08-3AAB-2C47BAA6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45EB-5414-65E8-BF41-2124E102F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CFF8-C9E6-F227-5FBE-8CEC7031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D907-131A-B1F8-94DB-B594B889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03A00-AFF1-7868-7ECA-8995D872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2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ACF1-0F0B-10D3-82DE-5E0F8F40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49453-E482-6A1C-A600-DD2CF50F3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B81B8-54A9-0573-7818-0DFB57363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4D470-D069-6D15-4529-9B7255C2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17572-1984-967F-253A-300FEA42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D875-D39A-4393-D51E-B7A07DB5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2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B5EA-C7AA-777A-9ECC-67050DAD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7CF40-F56A-095E-123B-608C983F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1916C-D69D-85F1-F02D-429C64083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D92CD-6F09-EFC0-F6BE-C451C9C04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97958-9C06-3FE2-487D-227E16F46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03057-4464-1DB5-26C7-10BE79EB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DAF87-8B71-194D-01CA-3256F2DB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196B5-3032-40F2-C4BA-87B34632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3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CFA3-73B8-9F6B-0EFA-41CBB1A8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13EBA-3AA4-D462-AB4C-606DF45A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F89D2-C15A-4295-BFE0-4334828D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435C6-C08D-60EB-E4DC-D1CF4BCA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9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3C5A2-F0CE-4B7E-484F-D0E6AA7B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F5F58-553C-6A6B-4C04-F874C9F7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30DE8-0C8E-9AD5-8456-7D2A9503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3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EE9A-5E82-F78E-2451-B4D2DBDE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DAA2F-F7DA-8401-D274-54A2C8B5A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B5660-4025-A3E0-5BA2-DF0F0E55C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4A5BF-3D68-92BA-739E-91C4ABC8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63966-3177-5363-6965-FB679DBD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E76CF-8BD4-94C1-124A-7F266F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1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B1BF-D520-440B-633D-51F40046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ECD44-2E52-9E1A-8485-38AC27352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E8064-AF06-88BD-CC50-4F8B248A0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07319-C8CF-36C6-F591-2E54966A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4A039-32D4-7E58-FF3E-4E721A20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D9D2D-F0DA-B2A6-BAB4-4926B8C3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8AFB0-DA41-4C4E-48A8-D475F711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F30C-D3C1-2D21-CCC2-7664F27DC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23423-36D9-2852-90AB-DEF27A264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6BD68-2BFD-401E-931E-895B7C902DB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FBDDD-3ABE-E9B1-231E-5C00E1F03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6A06E-41E8-30BF-B9EB-B447B3A82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3B326-594A-45A5-986A-161A91455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9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showbi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769363" y="1686560"/>
            <a:ext cx="9939548" cy="3946538"/>
          </a:xfrm>
          <a:prstGeom prst="rect">
            <a:avLst/>
          </a:prstGeom>
          <a:solidFill>
            <a:srgbClr val="6B948C">
              <a:alpha val="8470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grpSp>
        <p:nvGrpSpPr>
          <p:cNvPr id="92" name="Google Shape;92;p1"/>
          <p:cNvGrpSpPr/>
          <p:nvPr/>
        </p:nvGrpSpPr>
        <p:grpSpPr>
          <a:xfrm>
            <a:off x="2697556" y="1819692"/>
            <a:ext cx="7874744" cy="1947545"/>
            <a:chOff x="-6090787" y="-559236"/>
            <a:chExt cx="15749490" cy="3895090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-6090787" y="-559236"/>
              <a:ext cx="15749490" cy="132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sz="3600">
                <a:latin typeface="ISHALinkpen Join" panose="03050602040000000000" pitchFamily="66" charset="0"/>
                <a:ea typeface="ISHALinkpen Join" panose="03050602040000000000" pitchFamily="66" charset="0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-3114057" y="1612306"/>
              <a:ext cx="9778657" cy="1723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GB" sz="4000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Showbie</a:t>
              </a:r>
              <a:endParaRPr sz="4000" dirty="0">
                <a:latin typeface="ISHALinkpen Join" panose="03050602040000000000" pitchFamily="66" charset="0"/>
                <a:ea typeface="ISHALinkpen Join" panose="03050602040000000000" pitchFamily="66" charset="0"/>
              </a:endParaRPr>
            </a:p>
          </p:txBody>
        </p:sp>
      </p:grpSp>
      <p:sp>
        <p:nvSpPr>
          <p:cNvPr id="95" name="Google Shape;95;p1"/>
          <p:cNvSpPr txBox="1"/>
          <p:nvPr/>
        </p:nvSpPr>
        <p:spPr>
          <a:xfrm rot="-5400000">
            <a:off x="-724457" y="2061037"/>
            <a:ext cx="3144364" cy="39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133" dirty="0">
                <a:solidFill>
                  <a:srgbClr val="4F5256"/>
                </a:solidFill>
                <a:latin typeface="Montserrat"/>
                <a:sym typeface="Montserrat"/>
              </a:rPr>
              <a:t>September 2024</a:t>
            </a:r>
            <a:endParaRPr sz="12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317DA80-72E7-608B-0E5E-0266B3457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17" y="77044"/>
            <a:ext cx="1520103" cy="15201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3F84-AACE-5615-5B63-C0D34AEC4675}"/>
              </a:ext>
            </a:extLst>
          </p:cNvPr>
          <p:cNvSpPr txBox="1"/>
          <p:nvPr/>
        </p:nvSpPr>
        <p:spPr>
          <a:xfrm>
            <a:off x="1769361" y="5770880"/>
            <a:ext cx="9939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>
                <a:solidFill>
                  <a:srgbClr val="6B948C"/>
                </a:solidFill>
                <a:effectLst/>
                <a:latin typeface="ISHALinkpen Join" panose="03050602040000000000" pitchFamily="66" charset="0"/>
                <a:ea typeface="ISHALinkpen Join" panose="03050602040000000000" pitchFamily="66" charset="0"/>
                <a:cs typeface="Times New Roman" panose="02020603050405020304" pitchFamily="18" charset="0"/>
              </a:rPr>
              <a:t>Teamwork  Respect  Honesty  Pride</a:t>
            </a:r>
            <a:endParaRPr lang="en-GB" sz="320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666240" y="63267"/>
            <a:ext cx="8859520" cy="1430307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Questions?</a:t>
            </a:r>
          </a:p>
          <a:p>
            <a:pPr algn="ctr"/>
            <a:r>
              <a:rPr lang="en-GB" sz="4000" dirty="0">
                <a:latin typeface="ISHALinkpen Join"/>
                <a:ea typeface="ISHALinkpen Join" panose="03050602040000000000" pitchFamily="66" charset="0"/>
              </a:rPr>
              <a:t>Thank you for your time.</a:t>
            </a:r>
            <a:endParaRPr lang="en-GB" sz="4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430595" y="4607314"/>
            <a:ext cx="5241457" cy="1189074"/>
            <a:chOff x="0" y="0"/>
            <a:chExt cx="10482915" cy="2378149"/>
          </a:xfrm>
        </p:grpSpPr>
        <p:sp>
          <p:nvSpPr>
            <p:cNvPr id="113" name="Google Shape;113;p3"/>
            <p:cNvSpPr txBox="1"/>
            <p:nvPr/>
          </p:nvSpPr>
          <p:spPr>
            <a:xfrm>
              <a:off x="4" y="0"/>
              <a:ext cx="10482911" cy="1181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319944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1454819"/>
              <a:ext cx="1048291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250000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E635EF-44F3-85F5-0C46-B0C77BA5A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18370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CB4998-B646-F2B0-7B20-42E92D3F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" y="-44900"/>
            <a:ext cx="1520103" cy="1520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43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620834" y="0"/>
            <a:ext cx="8859520" cy="1430307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Aims of the session</a:t>
            </a:r>
            <a:endParaRPr lang="en-GB" sz="12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430595" y="4607314"/>
            <a:ext cx="5241457" cy="1189074"/>
            <a:chOff x="0" y="0"/>
            <a:chExt cx="10482915" cy="2378149"/>
          </a:xfrm>
        </p:grpSpPr>
        <p:sp>
          <p:nvSpPr>
            <p:cNvPr id="113" name="Google Shape;113;p3"/>
            <p:cNvSpPr txBox="1"/>
            <p:nvPr/>
          </p:nvSpPr>
          <p:spPr>
            <a:xfrm>
              <a:off x="4" y="0"/>
              <a:ext cx="10482911" cy="1181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319944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1454819"/>
              <a:ext cx="1048291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250000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E635EF-44F3-85F5-0C46-B0C77BA5A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6" y="0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CB4998-B646-F2B0-7B20-42E92D3F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" y="0"/>
            <a:ext cx="1520103" cy="15201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11372B-F5AB-0087-EB15-F6F036BFA8D9}"/>
              </a:ext>
            </a:extLst>
          </p:cNvPr>
          <p:cNvSpPr txBox="1"/>
          <p:nvPr/>
        </p:nvSpPr>
        <p:spPr>
          <a:xfrm>
            <a:off x="346607" y="2249785"/>
            <a:ext cx="11343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To understand what Showbie is.</a:t>
            </a:r>
          </a:p>
          <a:p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To understand how it will be used in school.</a:t>
            </a:r>
          </a:p>
          <a:p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To learn how to use this as a parent. </a:t>
            </a: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18E92D-9A2A-73E5-DE58-FF7D6C250C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98" r="25068"/>
          <a:stretch/>
        </p:blipFill>
        <p:spPr>
          <a:xfrm>
            <a:off x="9726125" y="4083820"/>
            <a:ext cx="2035278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6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620834" y="0"/>
            <a:ext cx="8859520" cy="1430307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What is Showbie?</a:t>
            </a:r>
            <a:endParaRPr lang="en-GB" sz="12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430595" y="4607314"/>
            <a:ext cx="5241457" cy="1189074"/>
            <a:chOff x="0" y="0"/>
            <a:chExt cx="10482915" cy="2378149"/>
          </a:xfrm>
        </p:grpSpPr>
        <p:sp>
          <p:nvSpPr>
            <p:cNvPr id="113" name="Google Shape;113;p3"/>
            <p:cNvSpPr txBox="1"/>
            <p:nvPr/>
          </p:nvSpPr>
          <p:spPr>
            <a:xfrm>
              <a:off x="4" y="0"/>
              <a:ext cx="10482911" cy="1181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319944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1454819"/>
              <a:ext cx="1048291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250000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E635EF-44F3-85F5-0C46-B0C77BA5A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6" y="0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CB4998-B646-F2B0-7B20-42E92D3F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" y="0"/>
            <a:ext cx="1520103" cy="15201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4134C-997D-72AD-B996-18956083A84B}"/>
              </a:ext>
            </a:extLst>
          </p:cNvPr>
          <p:cNvSpPr txBox="1"/>
          <p:nvPr/>
        </p:nvSpPr>
        <p:spPr>
          <a:xfrm>
            <a:off x="499422" y="2644877"/>
            <a:ext cx="1092399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>
                <a:latin typeface="ISHALinkpen Join"/>
                <a:ea typeface="ISHALinkpen Join" panose="03050602040000000000" pitchFamily="66" charset="0"/>
              </a:rPr>
              <a:t>A classroom learning resource which is used throughout the school on 1:1 iPads.</a:t>
            </a:r>
          </a:p>
        </p:txBody>
      </p:sp>
    </p:spTree>
    <p:extLst>
      <p:ext uri="{BB962C8B-B14F-4D97-AF65-F5344CB8AC3E}">
        <p14:creationId xmlns:p14="http://schemas.microsoft.com/office/powerpoint/2010/main" val="392593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620834" y="0"/>
            <a:ext cx="8859520" cy="1430307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How is Showbie used in EYFS?</a:t>
            </a:r>
            <a:endParaRPr lang="en-GB" sz="12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430595" y="4607314"/>
            <a:ext cx="5241457" cy="1189074"/>
            <a:chOff x="0" y="0"/>
            <a:chExt cx="10482915" cy="2378149"/>
          </a:xfrm>
        </p:grpSpPr>
        <p:sp>
          <p:nvSpPr>
            <p:cNvPr id="113" name="Google Shape;113;p3"/>
            <p:cNvSpPr txBox="1"/>
            <p:nvPr/>
          </p:nvSpPr>
          <p:spPr>
            <a:xfrm>
              <a:off x="4" y="0"/>
              <a:ext cx="10482911" cy="1181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319944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1454819"/>
              <a:ext cx="1048291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250000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E635EF-44F3-85F5-0C46-B0C77BA5A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6" y="0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CB4998-B646-F2B0-7B20-42E92D3F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" y="0"/>
            <a:ext cx="1520103" cy="1520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0623A-D0F1-6891-DA50-93B764BC652E}"/>
              </a:ext>
            </a:extLst>
          </p:cNvPr>
          <p:cNvSpPr txBox="1"/>
          <p:nvPr/>
        </p:nvSpPr>
        <p:spPr>
          <a:xfrm>
            <a:off x="239001" y="1912083"/>
            <a:ext cx="11768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As a means of recording the children’s achievements. </a:t>
            </a:r>
          </a:p>
          <a:p>
            <a:r>
              <a:rPr lang="en-GB" sz="3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To share the story (the core text) of the week with families through videos. </a:t>
            </a:r>
          </a:p>
          <a:p>
            <a:r>
              <a:rPr lang="en-GB" sz="3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To offer support for phonics and to share resources that can be used at home.</a:t>
            </a:r>
          </a:p>
        </p:txBody>
      </p:sp>
    </p:spTree>
    <p:extLst>
      <p:ext uri="{BB962C8B-B14F-4D97-AF65-F5344CB8AC3E}">
        <p14:creationId xmlns:p14="http://schemas.microsoft.com/office/powerpoint/2010/main" val="335496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620834" y="0"/>
            <a:ext cx="8859520" cy="1430307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How is Showbie used in EYFS?</a:t>
            </a:r>
            <a:endParaRPr lang="en-GB" sz="12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430595" y="4607314"/>
            <a:ext cx="5241457" cy="1189074"/>
            <a:chOff x="0" y="0"/>
            <a:chExt cx="10482915" cy="2378149"/>
          </a:xfrm>
        </p:grpSpPr>
        <p:sp>
          <p:nvSpPr>
            <p:cNvPr id="113" name="Google Shape;113;p3"/>
            <p:cNvSpPr txBox="1"/>
            <p:nvPr/>
          </p:nvSpPr>
          <p:spPr>
            <a:xfrm>
              <a:off x="4" y="0"/>
              <a:ext cx="10482911" cy="1181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319944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1454819"/>
              <a:ext cx="1048291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250000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E635EF-44F3-85F5-0C46-B0C77BA5A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6" y="0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CB4998-B646-F2B0-7B20-42E92D3F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" y="0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ES . Big Cat Phonics for Little Wandle Letters and Sounds Revised ...">
            <a:extLst>
              <a:ext uri="{FF2B5EF4-FFF2-40B4-BE49-F238E27FC236}">
                <a16:creationId xmlns:a16="http://schemas.microsoft.com/office/drawing/2014/main" id="{676A7582-93A6-8217-E6DE-5286D0B9B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98" y="2085718"/>
            <a:ext cx="3752874" cy="3714333"/>
          </a:xfrm>
          <a:prstGeom prst="rect">
            <a:avLst/>
          </a:prstGeom>
        </p:spPr>
      </p:pic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6D4643AB-9188-B1AA-10CF-013103E3A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632" y="1567445"/>
            <a:ext cx="4189970" cy="4790842"/>
          </a:xfrm>
          <a:prstGeom prst="rect">
            <a:avLst/>
          </a:prstGeom>
        </p:spPr>
      </p:pic>
      <p:pic>
        <p:nvPicPr>
          <p:cNvPr id="7" name="Picture 6" descr="A close up of a poem&#10;&#10;Description automatically generated">
            <a:extLst>
              <a:ext uri="{FF2B5EF4-FFF2-40B4-BE49-F238E27FC236}">
                <a16:creationId xmlns:a16="http://schemas.microsoft.com/office/drawing/2014/main" id="{F908920A-8413-3F38-2E77-9BE045DDC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770" y="1886856"/>
            <a:ext cx="3078530" cy="44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1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595120" y="-1"/>
            <a:ext cx="8859520" cy="1430307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What do I need to do?</a:t>
            </a:r>
            <a:endParaRPr lang="en-GB" sz="12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4687635" y="9084126"/>
            <a:ext cx="1922083" cy="198615"/>
            <a:chOff x="0" y="0"/>
            <a:chExt cx="10482915" cy="2378149"/>
          </a:xfrm>
        </p:grpSpPr>
        <p:sp>
          <p:nvSpPr>
            <p:cNvPr id="113" name="Google Shape;113;p3"/>
            <p:cNvSpPr txBox="1"/>
            <p:nvPr/>
          </p:nvSpPr>
          <p:spPr>
            <a:xfrm>
              <a:off x="4" y="0"/>
              <a:ext cx="10482911" cy="1181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319944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1454819"/>
              <a:ext cx="1048291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250000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E635EF-44F3-85F5-0C46-B0C77BA5A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277" y="-1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CB4998-B646-F2B0-7B20-42E92D3F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0" y="0"/>
            <a:ext cx="1520103" cy="1520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90098-C2F8-B3B6-277F-52E519BA990C}"/>
              </a:ext>
            </a:extLst>
          </p:cNvPr>
          <p:cNvSpPr txBox="1"/>
          <p:nvPr/>
        </p:nvSpPr>
        <p:spPr>
          <a:xfrm>
            <a:off x="750430" y="1871303"/>
            <a:ext cx="10232201" cy="2255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ISHALinkpen Join"/>
                <a:ea typeface="ISHALinkpen Join" panose="03050602040000000000" pitchFamily="66" charset="0"/>
              </a:rPr>
              <a:t>Download the app (only iOS but is available via web browser). 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  <a:hlinkClick r:id="rId4"/>
              </a:rPr>
              <a:t>Showbie – Your classroom, connected.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endParaRPr lang="en-GB" sz="2400" dirty="0">
              <a:solidFill>
                <a:srgbClr val="000000"/>
              </a:solidFill>
              <a:effectLst/>
              <a:latin typeface="Aptos"/>
              <a:ea typeface="ISHALinkpen Join" panose="03050602040000000000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ISHALinkpen Join"/>
                <a:ea typeface="ISHALinkpen Join" panose="03050602040000000000" pitchFamily="66" charset="0"/>
              </a:rPr>
              <a:t>Log in with your child’s  QR code. This can be found on your child's Reading Record.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View the achievements at home and access the resources we have shared.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D9824-7172-533F-E021-44D20D8F2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175" y="4835212"/>
            <a:ext cx="1162050" cy="1162050"/>
          </a:xfrm>
          <a:prstGeom prst="rect">
            <a:avLst/>
          </a:prstGeom>
        </p:spPr>
      </p:pic>
      <p:pic>
        <p:nvPicPr>
          <p:cNvPr id="7" name="Picture 6" descr="A yellow book with a cartoon character holding a book&#10;&#10;Description automatically generated">
            <a:extLst>
              <a:ext uri="{FF2B5EF4-FFF2-40B4-BE49-F238E27FC236}">
                <a16:creationId xmlns:a16="http://schemas.microsoft.com/office/drawing/2014/main" id="{095C210A-0758-6C30-2A9F-686D60CFF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100" y="3846260"/>
            <a:ext cx="1905515" cy="26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1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595120" y="-1"/>
            <a:ext cx="8859520" cy="1430307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r>
              <a:rPr lang="en-GB" sz="4000" dirty="0">
                <a:latin typeface="ISHALinkpen Join"/>
                <a:ea typeface="ISHALinkpen Join" panose="03050602040000000000" pitchFamily="66" charset="0"/>
              </a:rPr>
              <a:t>How do I log in?</a:t>
            </a:r>
            <a:endParaRPr lang="en-GB" sz="4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4687635" y="9084126"/>
            <a:ext cx="1922083" cy="198615"/>
            <a:chOff x="0" y="0"/>
            <a:chExt cx="10482915" cy="2378149"/>
          </a:xfrm>
        </p:grpSpPr>
        <p:sp>
          <p:nvSpPr>
            <p:cNvPr id="113" name="Google Shape;113;p3"/>
            <p:cNvSpPr txBox="1"/>
            <p:nvPr/>
          </p:nvSpPr>
          <p:spPr>
            <a:xfrm>
              <a:off x="4" y="0"/>
              <a:ext cx="10482911" cy="1181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319944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1454819"/>
              <a:ext cx="1048291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250000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E635EF-44F3-85F5-0C46-B0C77BA5A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277" y="-1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CB4998-B646-F2B0-7B20-42E92D3F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0" y="0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sign up and sign in&#10;&#10;Description automatically generated">
            <a:extLst>
              <a:ext uri="{FF2B5EF4-FFF2-40B4-BE49-F238E27FC236}">
                <a16:creationId xmlns:a16="http://schemas.microsoft.com/office/drawing/2014/main" id="{7A02E9FA-6A3C-FEA9-D002-BF1541034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12" y="1716560"/>
            <a:ext cx="4678577" cy="4485502"/>
          </a:xfrm>
          <a:prstGeom prst="rect">
            <a:avLst/>
          </a:prstGeom>
        </p:spPr>
      </p:pic>
      <p:pic>
        <p:nvPicPr>
          <p:cNvPr id="7" name="Picture 6" descr="A screen shot of a login form&#10;&#10;Description automatically generated">
            <a:extLst>
              <a:ext uri="{FF2B5EF4-FFF2-40B4-BE49-F238E27FC236}">
                <a16:creationId xmlns:a16="http://schemas.microsoft.com/office/drawing/2014/main" id="{79EAD852-AD6C-C05B-5989-C35CC8F61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86" y="1534425"/>
            <a:ext cx="4677547" cy="486006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DC2283-87B6-EF19-2B7D-86E63F1069FC}"/>
              </a:ext>
            </a:extLst>
          </p:cNvPr>
          <p:cNvCxnSpPr/>
          <p:nvPr/>
        </p:nvCxnSpPr>
        <p:spPr>
          <a:xfrm flipH="1">
            <a:off x="4926227" y="2971799"/>
            <a:ext cx="712573" cy="9349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9A7B7B-F868-E2F0-DC93-B2D36481E6D4}"/>
              </a:ext>
            </a:extLst>
          </p:cNvPr>
          <p:cNvCxnSpPr/>
          <p:nvPr/>
        </p:nvCxnSpPr>
        <p:spPr>
          <a:xfrm>
            <a:off x="6399513" y="1467106"/>
            <a:ext cx="1274804" cy="88350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01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666240" y="63267"/>
            <a:ext cx="8859520" cy="1430307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How will Showbie be used at home?</a:t>
            </a:r>
            <a:endParaRPr lang="en-GB" sz="12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E635EF-44F3-85F5-0C46-B0C77BA5A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18370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CB4998-B646-F2B0-7B20-42E92D3F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" y="-44900"/>
            <a:ext cx="1520103" cy="1520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DC25B1-CB71-6328-FEC4-CA756A0CBEF3}"/>
              </a:ext>
            </a:extLst>
          </p:cNvPr>
          <p:cNvSpPr txBox="1"/>
          <p:nvPr/>
        </p:nvSpPr>
        <p:spPr>
          <a:xfrm>
            <a:off x="284481" y="1887794"/>
            <a:ext cx="10953790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dirty="0">
                <a:latin typeface="ISHALinkpen Join"/>
                <a:ea typeface="ISHALinkpen Join" panose="03050602040000000000" pitchFamily="66" charset="0"/>
              </a:rPr>
              <a:t>Add wow moments to the folder ‘Home celebrations’. </a:t>
            </a:r>
            <a:endParaRPr lang="en-US" dirty="0"/>
          </a:p>
          <a:p>
            <a:r>
              <a:rPr lang="en-GB" sz="3600" dirty="0">
                <a:latin typeface="ISHALinkpen Join"/>
                <a:ea typeface="ISHALinkpen Join" panose="03050602040000000000" pitchFamily="66" charset="0"/>
              </a:rPr>
              <a:t>This could be ‘Bob learnt to ride a bike’, Ann can zip up her coat', 'Charlie can use a knife and fork to cut his dinner'. </a:t>
            </a:r>
            <a:endParaRPr lang="en-GB"/>
          </a:p>
          <a:p>
            <a:endParaRPr lang="en-GB" sz="3600" dirty="0">
              <a:latin typeface="ISHALinkpen Join"/>
              <a:ea typeface="ISHALinkpen Join" panose="03050602040000000000" pitchFamily="66" charset="0"/>
            </a:endParaRPr>
          </a:p>
          <a:p>
            <a:r>
              <a:rPr lang="en-GB" sz="3600" dirty="0">
                <a:latin typeface="ISHALinkpen Join"/>
                <a:ea typeface="ISHALinkpen Join" panose="03050602040000000000" pitchFamily="66" charset="0"/>
              </a:rPr>
              <a:t>Do not use this a forum for messaging. </a:t>
            </a:r>
            <a:endParaRPr lang="en-GB" dirty="0">
              <a:latin typeface="ISHALinkpen Join"/>
            </a:endParaRPr>
          </a:p>
        </p:txBody>
      </p:sp>
    </p:spTree>
    <p:extLst>
      <p:ext uri="{BB962C8B-B14F-4D97-AF65-F5344CB8AC3E}">
        <p14:creationId xmlns:p14="http://schemas.microsoft.com/office/powerpoint/2010/main" val="26336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666240" y="63267"/>
            <a:ext cx="8859520" cy="1430307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algn="ctr"/>
            <a:r>
              <a:rPr lang="en-GB" sz="4000" dirty="0">
                <a:latin typeface="ISHALinkpen Join"/>
                <a:ea typeface="ISHALinkpen Join" panose="03050602040000000000" pitchFamily="66" charset="0"/>
              </a:rPr>
              <a:t>Arbor and Showbie</a:t>
            </a:r>
            <a:endParaRPr lang="en-GB" sz="4000" dirty="0" err="1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E635EF-44F3-85F5-0C46-B0C77BA5A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18370"/>
            <a:ext cx="1520103" cy="152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CB4998-B646-F2B0-7B20-42E92D3F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" y="-44900"/>
            <a:ext cx="1520103" cy="1520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DC25B1-CB71-6328-FEC4-CA756A0CBEF3}"/>
              </a:ext>
            </a:extLst>
          </p:cNvPr>
          <p:cNvSpPr txBox="1"/>
          <p:nvPr/>
        </p:nvSpPr>
        <p:spPr>
          <a:xfrm>
            <a:off x="284481" y="1887794"/>
            <a:ext cx="11431310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dirty="0">
                <a:latin typeface="ISHALinkpen Join"/>
              </a:rPr>
              <a:t>Please can you ensure that all permissions on Arbor are up to date, especially the Showbie section.</a:t>
            </a:r>
            <a:endParaRPr lang="en-GB" dirty="0">
              <a:latin typeface="ISHALinkpen Join"/>
            </a:endParaRPr>
          </a:p>
          <a:p>
            <a:r>
              <a:rPr lang="en-GB" sz="3600" dirty="0">
                <a:latin typeface="ISHALinkpen Join"/>
              </a:rPr>
              <a:t>During our learning, we may take pictures of the children with their friends, and this permission ensures that we are following our safeguarding policies.</a:t>
            </a:r>
          </a:p>
        </p:txBody>
      </p:sp>
      <p:pic>
        <p:nvPicPr>
          <p:cNvPr id="4" name="Picture 3" descr="Parent Portal - Arbor">
            <a:extLst>
              <a:ext uri="{FF2B5EF4-FFF2-40B4-BE49-F238E27FC236}">
                <a16:creationId xmlns:a16="http://schemas.microsoft.com/office/drawing/2014/main" id="{AE31ACC5-F691-9682-87B8-B79FE5205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281" y="5796660"/>
            <a:ext cx="2743198" cy="10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4b086-27ff-4506-9d0f-e309203da42c">
      <Terms xmlns="http://schemas.microsoft.com/office/infopath/2007/PartnerControls"/>
    </lcf76f155ced4ddcb4097134ff3c332f>
    <TaxCatchAll xmlns="4c558a97-eee8-4e01-8048-6b35f052d4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7132398330445BB1DA22548E184D5" ma:contentTypeVersion="18" ma:contentTypeDescription="Create a new document." ma:contentTypeScope="" ma:versionID="a4c3b4eb5d748bb22913080169f64fb9">
  <xsd:schema xmlns:xsd="http://www.w3.org/2001/XMLSchema" xmlns:xs="http://www.w3.org/2001/XMLSchema" xmlns:p="http://schemas.microsoft.com/office/2006/metadata/properties" xmlns:ns2="5184b086-27ff-4506-9d0f-e309203da42c" xmlns:ns3="4c558a97-eee8-4e01-8048-6b35f052d44a" targetNamespace="http://schemas.microsoft.com/office/2006/metadata/properties" ma:root="true" ma:fieldsID="76f6a3182ff1c9854d4964e852785430" ns2:_="" ns3:_="">
    <xsd:import namespace="5184b086-27ff-4506-9d0f-e309203da42c"/>
    <xsd:import namespace="4c558a97-eee8-4e01-8048-6b35f052d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4b086-27ff-4506-9d0f-e309203da4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dffc719-6a4c-49d5-8229-a4bb84acdf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58a97-eee8-4e01-8048-6b35f052d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185690-8637-4fce-bc28-fe5d665772a8}" ma:internalName="TaxCatchAll" ma:showField="CatchAllData" ma:web="4c558a97-eee8-4e01-8048-6b35f052d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E2DF99-835F-4051-BCE6-5C2103508461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e893d0c3-c19d-4b6a-afad-0d250454d47e"/>
    <ds:schemaRef ds:uri="4a5c0d52-8126-443c-82bc-29b18a04435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2B4A50-1C38-46A0-B74C-550C791B9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3DF83-6850-482C-8820-42CF84FE9B62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289</Words>
  <Application>Microsoft Office PowerPoint</Application>
  <PresentationFormat>Widescreen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ISHALinkpen Join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Yiannadji</dc:creator>
  <cp:lastModifiedBy>Rachel Peterson</cp:lastModifiedBy>
  <cp:revision>122</cp:revision>
  <dcterms:created xsi:type="dcterms:W3CDTF">2024-08-28T11:08:30Z</dcterms:created>
  <dcterms:modified xsi:type="dcterms:W3CDTF">2024-09-23T13:11:08Z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0x0101009BD7132398330445BB1DA22548E184D5</vt:lpwstr>
  </property>
  <property fmtid="{D5CDD505-2E9C-101B-9397-08002B2CF9AE}" pid="3" name="MediaServiceImageTags">
    <vt:lpwstr/>
  </property>
</Properties>
</file>