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19"/>
  </p:notesMasterIdLst>
  <p:sldIdLst>
    <p:sldId id="256" r:id="rId4"/>
    <p:sldId id="291" r:id="rId5"/>
    <p:sldId id="341" r:id="rId6"/>
    <p:sldId id="347" r:id="rId7"/>
    <p:sldId id="348" r:id="rId8"/>
    <p:sldId id="336" r:id="rId9"/>
    <p:sldId id="328" r:id="rId10"/>
    <p:sldId id="332" r:id="rId11"/>
    <p:sldId id="346" r:id="rId12"/>
    <p:sldId id="349" r:id="rId13"/>
    <p:sldId id="350" r:id="rId14"/>
    <p:sldId id="323" r:id="rId15"/>
    <p:sldId id="326" r:id="rId16"/>
    <p:sldId id="335" r:id="rId17"/>
    <p:sldId id="339" r:id="rId18"/>
  </p:sldIdLst>
  <p:sldSz cx="18288000" cy="10287000"/>
  <p:notesSz cx="6858000" cy="9144000"/>
  <p:embeddedFontLst>
    <p:embeddedFont>
      <p:font typeface="ABeeZee" panose="020B0604020202020204" charset="0"/>
      <p:regular r:id="rId20"/>
      <p:italic r:id="rId21"/>
    </p:embeddedFont>
    <p:embeddedFont>
      <p:font typeface="ABeeZee Italics" panose="020B0604020202020204" charset="0"/>
      <p:regular r:id="rId22"/>
    </p:embeddedFont>
    <p:embeddedFont>
      <p:font typeface="Ebrima" panose="02000000000000000000" pitchFamily="2" charset="0"/>
      <p:regular r:id="rId23"/>
      <p:bold r:id="rId24"/>
    </p:embeddedFont>
    <p:embeddedFont>
      <p:font typeface="Lato" panose="020F0502020204030203" pitchFamily="34" charset="0"/>
      <p:regular r:id="rId25"/>
      <p:bold r:id="rId26"/>
      <p:italic r:id="rId27"/>
      <p:boldItalic r:id="rId28"/>
    </p:embeddedFont>
    <p:embeddedFont>
      <p:font typeface="Montserrat Classic" panose="020B0604020202020204" charset="0"/>
      <p:regular r:id="rId29"/>
    </p:embeddedFont>
    <p:embeddedFont>
      <p:font typeface="Montserrat Light" panose="00000400000000000000" pitchFamily="2" charset="0"/>
      <p:regular r:id="rId30"/>
      <p:italic r:id="rId31"/>
    </p:embeddedFont>
    <p:embeddedFont>
      <p:font typeface="Playfair Display" panose="00000500000000000000" pitchFamily="2" charset="0"/>
      <p:regular r:id="rId32"/>
      <p:bold r:id="rId33"/>
      <p:italic r:id="rId34"/>
      <p:boldItalic r:id="rId35"/>
    </p:embeddedFont>
    <p:embeddedFont>
      <p:font typeface="Roboto" panose="02000000000000000000" pitchFamily="2"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8" autoAdjust="0"/>
    <p:restoredTop sz="94660"/>
  </p:normalViewPr>
  <p:slideViewPr>
    <p:cSldViewPr snapToGrid="0">
      <p:cViewPr>
        <p:scale>
          <a:sx n="75" d="100"/>
          <a:sy n="75" d="100"/>
        </p:scale>
        <p:origin x="54"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CF761-B70E-4182-BDE8-29CA83F818E7}" type="datetimeFigureOut">
              <a:rPr lang="en-GB" smtClean="0"/>
              <a:t>03/07/2024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BE8EC-D88B-4309-BC81-0FADC0D6E968}" type="slidenum">
              <a:rPr lang="en-GB" smtClean="0"/>
              <a:t>‹#›</a:t>
            </a:fld>
            <a:endParaRPr lang="en-GB" dirty="0"/>
          </a:p>
        </p:txBody>
      </p:sp>
    </p:spTree>
    <p:extLst>
      <p:ext uri="{BB962C8B-B14F-4D97-AF65-F5344CB8AC3E}">
        <p14:creationId xmlns:p14="http://schemas.microsoft.com/office/powerpoint/2010/main" val="1023481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ABE8EC-D88B-4309-BC81-0FADC0D6E968}" type="slidenum">
              <a:rPr lang="en-GB" smtClean="0"/>
              <a:t>1</a:t>
            </a:fld>
            <a:endParaRPr lang="en-GB" dirty="0"/>
          </a:p>
        </p:txBody>
      </p:sp>
    </p:spTree>
    <p:extLst>
      <p:ext uri="{BB962C8B-B14F-4D97-AF65-F5344CB8AC3E}">
        <p14:creationId xmlns:p14="http://schemas.microsoft.com/office/powerpoint/2010/main" val="1635389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Baseline assessment</a:t>
            </a:r>
          </a:p>
          <a:p>
            <a:endParaRPr lang="en-GB" dirty="0"/>
          </a:p>
        </p:txBody>
      </p:sp>
      <p:sp>
        <p:nvSpPr>
          <p:cNvPr id="4" name="Slide Number Placeholder 3"/>
          <p:cNvSpPr>
            <a:spLocks noGrp="1"/>
          </p:cNvSpPr>
          <p:nvPr>
            <p:ph type="sldNum" sz="quarter" idx="5"/>
          </p:nvPr>
        </p:nvSpPr>
        <p:spPr/>
        <p:txBody>
          <a:bodyPr/>
          <a:lstStyle/>
          <a:p>
            <a:fld id="{40ABE8EC-D88B-4309-BC81-0FADC0D6E968}" type="slidenum">
              <a:rPr lang="en-GB" smtClean="0"/>
              <a:t>10</a:t>
            </a:fld>
            <a:endParaRPr lang="en-GB" dirty="0"/>
          </a:p>
        </p:txBody>
      </p:sp>
    </p:spTree>
    <p:extLst>
      <p:ext uri="{BB962C8B-B14F-4D97-AF65-F5344CB8AC3E}">
        <p14:creationId xmlns:p14="http://schemas.microsoft.com/office/powerpoint/2010/main" val="592783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Baseline assessment</a:t>
            </a:r>
          </a:p>
          <a:p>
            <a:endParaRPr lang="en-GB" dirty="0"/>
          </a:p>
        </p:txBody>
      </p:sp>
      <p:sp>
        <p:nvSpPr>
          <p:cNvPr id="4" name="Slide Number Placeholder 3"/>
          <p:cNvSpPr>
            <a:spLocks noGrp="1"/>
          </p:cNvSpPr>
          <p:nvPr>
            <p:ph type="sldNum" sz="quarter" idx="5"/>
          </p:nvPr>
        </p:nvSpPr>
        <p:spPr/>
        <p:txBody>
          <a:bodyPr/>
          <a:lstStyle/>
          <a:p>
            <a:fld id="{40ABE8EC-D88B-4309-BC81-0FADC0D6E968}" type="slidenum">
              <a:rPr lang="en-GB" smtClean="0"/>
              <a:t>11</a:t>
            </a:fld>
            <a:endParaRPr lang="en-GB" dirty="0"/>
          </a:p>
        </p:txBody>
      </p:sp>
    </p:spTree>
    <p:extLst>
      <p:ext uri="{BB962C8B-B14F-4D97-AF65-F5344CB8AC3E}">
        <p14:creationId xmlns:p14="http://schemas.microsoft.com/office/powerpoint/2010/main" val="1907546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71500" indent="-571500">
              <a:lnSpc>
                <a:spcPct val="200000"/>
              </a:lnSpc>
              <a:buFont typeface="Arial" panose="020B0604020202020204" pitchFamily="34" charset="0"/>
              <a:buChar char="•"/>
            </a:pPr>
            <a:r>
              <a:rPr lang="en-GB" sz="1200" dirty="0">
                <a:latin typeface="Ebrima" panose="02000000000000000000" pitchFamily="2" charset="0"/>
                <a:ea typeface="Ebrima" panose="02000000000000000000" pitchFamily="2" charset="0"/>
                <a:cs typeface="Ebrima" panose="02000000000000000000" pitchFamily="2" charset="0"/>
              </a:rPr>
              <a:t>The EYFS curriculum is play based learning. </a:t>
            </a:r>
          </a:p>
          <a:p>
            <a:pPr marL="571500" indent="-571500">
              <a:lnSpc>
                <a:spcPct val="200000"/>
              </a:lnSpc>
              <a:buFont typeface="Arial" panose="020B0604020202020204" pitchFamily="34" charset="0"/>
              <a:buChar char="•"/>
            </a:pPr>
            <a:r>
              <a:rPr lang="en-GB" sz="1200" dirty="0">
                <a:latin typeface="Ebrima" panose="02000000000000000000" pitchFamily="2" charset="0"/>
                <a:ea typeface="Ebrima" panose="02000000000000000000" pitchFamily="2" charset="0"/>
                <a:cs typeface="Ebrima" panose="02000000000000000000" pitchFamily="2" charset="0"/>
              </a:rPr>
              <a:t>Play opportunities are carefully planned for, to develop key skills which children will then continue to practice and consolidate. </a:t>
            </a:r>
          </a:p>
          <a:p>
            <a:pPr marL="571500" indent="-571500">
              <a:lnSpc>
                <a:spcPct val="200000"/>
              </a:lnSpc>
              <a:buFont typeface="Arial" panose="020B0604020202020204" pitchFamily="34" charset="0"/>
              <a:buChar char="•"/>
            </a:pPr>
            <a:r>
              <a:rPr lang="en-GB" sz="1200" dirty="0">
                <a:latin typeface="Ebrima"/>
                <a:ea typeface="Ebrima"/>
                <a:cs typeface="Ebrima"/>
              </a:rPr>
              <a:t>Learning is both self-directed and adult led too, where specific children are targeted to activities that meet their needs. </a:t>
            </a:r>
            <a:endParaRPr lang="en-GB" sz="1200" dirty="0">
              <a:latin typeface="Ebrima" panose="02000000000000000000" pitchFamily="2" charset="0"/>
              <a:ea typeface="Ebrima" panose="02000000000000000000" pitchFamily="2" charset="0"/>
              <a:cs typeface="Ebrima" panose="02000000000000000000" pitchFamily="2" charset="0"/>
            </a:endParaRPr>
          </a:p>
          <a:p>
            <a:pPr marL="571500" indent="-571500">
              <a:lnSpc>
                <a:spcPct val="200000"/>
              </a:lnSpc>
              <a:buFont typeface="Arial" panose="020B0604020202020204" pitchFamily="34" charset="0"/>
              <a:buChar char="•"/>
            </a:pPr>
            <a:r>
              <a:rPr lang="en-GB" sz="1200" dirty="0">
                <a:latin typeface="Ebrima" panose="02000000000000000000" pitchFamily="2" charset="0"/>
                <a:ea typeface="Ebrima" panose="02000000000000000000" pitchFamily="2" charset="0"/>
                <a:cs typeface="Ebrima" panose="02000000000000000000" pitchFamily="2" charset="0"/>
              </a:rPr>
              <a:t>Whole class sessions take place too, including Maths sessions, Literacy and phonics. </a:t>
            </a:r>
            <a:endParaRPr lang="en-GB" dirty="0"/>
          </a:p>
        </p:txBody>
      </p:sp>
    </p:spTree>
    <p:extLst>
      <p:ext uri="{BB962C8B-B14F-4D97-AF65-F5344CB8AC3E}">
        <p14:creationId xmlns:p14="http://schemas.microsoft.com/office/powerpoint/2010/main" val="3574396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98982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70473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094206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9" name="Google Shape;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299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9" name="Google Shape;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2991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ABE8EC-D88B-4309-BC81-0FADC0D6E968}" type="slidenum">
              <a:rPr lang="en-GB" smtClean="0"/>
              <a:t>4</a:t>
            </a:fld>
            <a:endParaRPr lang="en-GB" dirty="0"/>
          </a:p>
        </p:txBody>
      </p:sp>
    </p:spTree>
    <p:extLst>
      <p:ext uri="{BB962C8B-B14F-4D97-AF65-F5344CB8AC3E}">
        <p14:creationId xmlns:p14="http://schemas.microsoft.com/office/powerpoint/2010/main" val="2502174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ABE8EC-D88B-4309-BC81-0FADC0D6E968}" type="slidenum">
              <a:rPr lang="en-GB" smtClean="0"/>
              <a:t>5</a:t>
            </a:fld>
            <a:endParaRPr lang="en-GB" dirty="0"/>
          </a:p>
        </p:txBody>
      </p:sp>
    </p:spTree>
    <p:extLst>
      <p:ext uri="{BB962C8B-B14F-4D97-AF65-F5344CB8AC3E}">
        <p14:creationId xmlns:p14="http://schemas.microsoft.com/office/powerpoint/2010/main" val="3524395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71500" indent="-571500" algn="l">
              <a:buFont typeface="Arial" panose="020B0604020202020204" pitchFamily="34" charset="0"/>
              <a:buChar char="•"/>
            </a:pPr>
            <a:r>
              <a:rPr lang="en-GB" sz="1200" dirty="0">
                <a:latin typeface="Ebrima" panose="02000000000000000000" pitchFamily="2" charset="0"/>
                <a:ea typeface="Ebrima" panose="02000000000000000000" pitchFamily="2" charset="0"/>
                <a:cs typeface="Ebrima" panose="02000000000000000000" pitchFamily="2" charset="0"/>
              </a:rPr>
              <a:t>Embracing technology to support children’s learning and our engagement with parents within our school community</a:t>
            </a:r>
          </a:p>
          <a:p>
            <a:pPr marL="571500" indent="-571500" algn="l">
              <a:buFont typeface="Arial" panose="020B0604020202020204" pitchFamily="34" charset="0"/>
              <a:buChar char="•"/>
            </a:pPr>
            <a:endParaRPr lang="en-GB" sz="1200" dirty="0">
              <a:latin typeface="Ebrima" panose="02000000000000000000" pitchFamily="2" charset="0"/>
              <a:ea typeface="Ebrima" panose="02000000000000000000" pitchFamily="2" charset="0"/>
              <a:cs typeface="Ebrima" panose="02000000000000000000" pitchFamily="2" charset="0"/>
            </a:endParaRPr>
          </a:p>
          <a:p>
            <a:pPr marL="571500" indent="-571500" algn="l">
              <a:buFont typeface="Arial" panose="020B0604020202020204" pitchFamily="34" charset="0"/>
              <a:buChar char="•"/>
            </a:pPr>
            <a:r>
              <a:rPr lang="en-GB" sz="1200" dirty="0">
                <a:latin typeface="Ebrima" panose="02000000000000000000" pitchFamily="2" charset="0"/>
                <a:ea typeface="Ebrima" panose="02000000000000000000" pitchFamily="2" charset="0"/>
                <a:cs typeface="Ebrima" panose="02000000000000000000" pitchFamily="2" charset="0"/>
              </a:rPr>
              <a:t>Using Showbie to record children’s achievement in EYFS and, as children progress through school, combining this as a powerful tool in class alongside working in books and on paper </a:t>
            </a:r>
          </a:p>
          <a:p>
            <a:pPr marL="571500" indent="-571500" algn="l">
              <a:buFont typeface="Arial" panose="020B0604020202020204" pitchFamily="34" charset="0"/>
              <a:buChar char="•"/>
            </a:pPr>
            <a:endParaRPr lang="en-GB" sz="1200" dirty="0">
              <a:latin typeface="Ebrima" panose="02000000000000000000" pitchFamily="2" charset="0"/>
              <a:ea typeface="Ebrima" panose="02000000000000000000" pitchFamily="2" charset="0"/>
              <a:cs typeface="Ebrima" panose="02000000000000000000" pitchFamily="2" charset="0"/>
            </a:endParaRPr>
          </a:p>
          <a:p>
            <a:pPr marL="571500" indent="-571500" algn="l">
              <a:buFont typeface="Arial" panose="020B0604020202020204" pitchFamily="34" charset="0"/>
              <a:buChar char="•"/>
            </a:pPr>
            <a:r>
              <a:rPr lang="en-GB" sz="1200" dirty="0">
                <a:latin typeface="Ebrima" panose="02000000000000000000" pitchFamily="2" charset="0"/>
                <a:ea typeface="Ebrima" panose="02000000000000000000" pitchFamily="2" charset="0"/>
                <a:cs typeface="Ebrima" panose="02000000000000000000" pitchFamily="2" charset="0"/>
              </a:rPr>
              <a:t>For some children, this will be a means of removing a barrier to learning and for others an alternate outlet for a means of recording </a:t>
            </a:r>
          </a:p>
          <a:p>
            <a:pPr marL="571500" indent="-571500" algn="l">
              <a:buFont typeface="Arial" panose="020B0604020202020204" pitchFamily="34" charset="0"/>
              <a:buChar char="•"/>
            </a:pPr>
            <a:endParaRPr lang="en-GB" sz="1200" dirty="0">
              <a:latin typeface="Ebrima" panose="02000000000000000000" pitchFamily="2" charset="0"/>
              <a:ea typeface="Ebrima" panose="02000000000000000000" pitchFamily="2" charset="0"/>
              <a:cs typeface="Ebrima" panose="02000000000000000000" pitchFamily="2" charset="0"/>
            </a:endParaRPr>
          </a:p>
          <a:p>
            <a:pPr marL="571500" indent="-571500" algn="l">
              <a:buFont typeface="Arial" panose="020B0604020202020204" pitchFamily="34" charset="0"/>
              <a:buChar char="•"/>
            </a:pPr>
            <a:r>
              <a:rPr lang="en-GB" sz="1200" dirty="0">
                <a:latin typeface="Ebrima" panose="02000000000000000000" pitchFamily="2" charset="0"/>
                <a:ea typeface="Ebrima" panose="02000000000000000000" pitchFamily="2" charset="0"/>
                <a:cs typeface="Ebrima" panose="02000000000000000000" pitchFamily="2" charset="0"/>
              </a:rPr>
              <a:t>Teachers are also sharing the digital journey and many members of staff have already achieved their Apple Teacher status! Children have access to iPads in classes, for the majority of children in school this is 1:1</a:t>
            </a:r>
            <a:endParaRPr lang="en-GB" sz="1200" dirty="0"/>
          </a:p>
          <a:p>
            <a:pPr marL="158750" indent="0">
              <a:buNone/>
            </a:pPr>
            <a:endParaRPr lang="en-GB" dirty="0"/>
          </a:p>
        </p:txBody>
      </p:sp>
    </p:spTree>
    <p:extLst>
      <p:ext uri="{BB962C8B-B14F-4D97-AF65-F5344CB8AC3E}">
        <p14:creationId xmlns:p14="http://schemas.microsoft.com/office/powerpoint/2010/main" val="1698982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endParaRPr lang="en-GB" dirty="0"/>
          </a:p>
        </p:txBody>
      </p:sp>
    </p:spTree>
    <p:extLst>
      <p:ext uri="{BB962C8B-B14F-4D97-AF65-F5344CB8AC3E}">
        <p14:creationId xmlns:p14="http://schemas.microsoft.com/office/powerpoint/2010/main" val="118856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70473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Baseline assessment</a:t>
            </a:r>
          </a:p>
          <a:p>
            <a:endParaRPr lang="en-GB" dirty="0"/>
          </a:p>
        </p:txBody>
      </p:sp>
      <p:sp>
        <p:nvSpPr>
          <p:cNvPr id="4" name="Slide Number Placeholder 3"/>
          <p:cNvSpPr>
            <a:spLocks noGrp="1"/>
          </p:cNvSpPr>
          <p:nvPr>
            <p:ph type="sldNum" sz="quarter" idx="5"/>
          </p:nvPr>
        </p:nvSpPr>
        <p:spPr/>
        <p:txBody>
          <a:bodyPr/>
          <a:lstStyle/>
          <a:p>
            <a:fld id="{40ABE8EC-D88B-4309-BC81-0FADC0D6E968}" type="slidenum">
              <a:rPr lang="en-GB" smtClean="0"/>
              <a:t>9</a:t>
            </a:fld>
            <a:endParaRPr lang="en-GB" dirty="0"/>
          </a:p>
        </p:txBody>
      </p:sp>
    </p:spTree>
    <p:extLst>
      <p:ext uri="{BB962C8B-B14F-4D97-AF65-F5344CB8AC3E}">
        <p14:creationId xmlns:p14="http://schemas.microsoft.com/office/powerpoint/2010/main" val="381235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assets.publishing.service.gov.uk/media/64f5e8b29ee0f2000db7be4f/2023_Information_for_parents_reception_baseline_assessment_WEBHO.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544103" y="2324100"/>
            <a:ext cx="15743897" cy="6052993"/>
          </a:xfrm>
          <a:prstGeom prst="rect">
            <a:avLst/>
          </a:prstGeom>
          <a:solidFill>
            <a:srgbClr val="6B948C">
              <a:alpha val="84706"/>
            </a:srgbClr>
          </a:solidFill>
        </p:spPr>
        <p:txBody>
          <a:bodyPr/>
          <a:lstStyle/>
          <a:p>
            <a:endParaRPr lang="en-GB" dirty="0"/>
          </a:p>
        </p:txBody>
      </p:sp>
      <p:sp>
        <p:nvSpPr>
          <p:cNvPr id="3" name="AutoShape 3"/>
          <p:cNvSpPr/>
          <p:nvPr/>
        </p:nvSpPr>
        <p:spPr>
          <a:xfrm>
            <a:off x="1271588" y="5745246"/>
            <a:ext cx="20741" cy="4541754"/>
          </a:xfrm>
          <a:prstGeom prst="rect">
            <a:avLst/>
          </a:prstGeom>
          <a:solidFill>
            <a:srgbClr val="50606D"/>
          </a:solidFill>
        </p:spPr>
        <p:txBody>
          <a:bodyPr/>
          <a:lstStyle/>
          <a:p>
            <a:endParaRPr lang="en-GB" dirty="0"/>
          </a:p>
        </p:txBody>
      </p:sp>
      <p:pic>
        <p:nvPicPr>
          <p:cNvPr id="4" name="Picture 4"/>
          <p:cNvPicPr>
            <a:picLocks noChangeAspect="1"/>
          </p:cNvPicPr>
          <p:nvPr/>
        </p:nvPicPr>
        <p:blipFill>
          <a:blip r:embed="rId3"/>
          <a:srcRect l="655" r="655"/>
          <a:stretch>
            <a:fillRect/>
          </a:stretch>
        </p:blipFill>
        <p:spPr>
          <a:xfrm>
            <a:off x="13832012" y="185884"/>
            <a:ext cx="4202201" cy="1356271"/>
          </a:xfrm>
          <a:prstGeom prst="rect">
            <a:avLst/>
          </a:prstGeom>
        </p:spPr>
      </p:pic>
      <p:pic>
        <p:nvPicPr>
          <p:cNvPr id="5" name="Picture 5"/>
          <p:cNvPicPr>
            <a:picLocks noChangeAspect="1"/>
          </p:cNvPicPr>
          <p:nvPr/>
        </p:nvPicPr>
        <p:blipFill>
          <a:blip r:embed="rId4"/>
          <a:srcRect/>
          <a:stretch>
            <a:fillRect/>
          </a:stretch>
        </p:blipFill>
        <p:spPr>
          <a:xfrm>
            <a:off x="3026040" y="2922449"/>
            <a:ext cx="4070173" cy="4070173"/>
          </a:xfrm>
          <a:prstGeom prst="rect">
            <a:avLst/>
          </a:prstGeom>
        </p:spPr>
      </p:pic>
      <p:sp>
        <p:nvSpPr>
          <p:cNvPr id="7" name="TextBox 7"/>
          <p:cNvSpPr txBox="1"/>
          <p:nvPr/>
        </p:nvSpPr>
        <p:spPr>
          <a:xfrm>
            <a:off x="7096213" y="3693876"/>
            <a:ext cx="10616196" cy="2114040"/>
          </a:xfrm>
          <a:prstGeom prst="rect">
            <a:avLst/>
          </a:prstGeom>
        </p:spPr>
        <p:txBody>
          <a:bodyPr lIns="0" tIns="0" rIns="0" bIns="0" rtlCol="0" anchor="t">
            <a:spAutoFit/>
          </a:bodyPr>
          <a:lstStyle/>
          <a:p>
            <a:pPr algn="ctr">
              <a:lnSpc>
                <a:spcPts val="8759"/>
              </a:lnSpc>
            </a:pPr>
            <a:r>
              <a:rPr lang="en-US" sz="4800" dirty="0">
                <a:solidFill>
                  <a:srgbClr val="FEFFFF"/>
                </a:solidFill>
                <a:latin typeface="Playfair Display"/>
              </a:rPr>
              <a:t>Welcome </a:t>
            </a:r>
            <a:r>
              <a:rPr lang="en-GB" sz="4800" dirty="0">
                <a:solidFill>
                  <a:srgbClr val="FEFFFF"/>
                </a:solidFill>
                <a:latin typeface="Playfair Display"/>
              </a:rPr>
              <a:t>to </a:t>
            </a:r>
          </a:p>
          <a:p>
            <a:pPr algn="ctr">
              <a:lnSpc>
                <a:spcPts val="8759"/>
              </a:lnSpc>
            </a:pPr>
            <a:r>
              <a:rPr lang="en-GB" sz="4800" dirty="0">
                <a:solidFill>
                  <a:srgbClr val="FEFFFF"/>
                </a:solidFill>
                <a:latin typeface="Playfair Display"/>
              </a:rPr>
              <a:t>Knockhall Primary School</a:t>
            </a:r>
            <a:endParaRPr lang="en-US" sz="7200" dirty="0">
              <a:solidFill>
                <a:srgbClr val="FEFFFF"/>
              </a:solidFill>
              <a:latin typeface="Playfair Display"/>
            </a:endParaRPr>
          </a:p>
        </p:txBody>
      </p:sp>
      <p:sp>
        <p:nvSpPr>
          <p:cNvPr id="9" name="TextBox 9"/>
          <p:cNvSpPr txBox="1"/>
          <p:nvPr/>
        </p:nvSpPr>
        <p:spPr>
          <a:xfrm rot="-5400000">
            <a:off x="-1395412" y="3452043"/>
            <a:ext cx="5334000" cy="487313"/>
          </a:xfrm>
          <a:prstGeom prst="rect">
            <a:avLst/>
          </a:prstGeom>
        </p:spPr>
        <p:txBody>
          <a:bodyPr wrap="square" lIns="0" tIns="0" rIns="0" bIns="0" rtlCol="0" anchor="t">
            <a:spAutoFit/>
          </a:bodyPr>
          <a:lstStyle/>
          <a:p>
            <a:pPr algn="r">
              <a:lnSpc>
                <a:spcPts val="3840"/>
              </a:lnSpc>
            </a:pPr>
            <a:r>
              <a:rPr lang="en-GB" sz="3200" spc="352" dirty="0">
                <a:solidFill>
                  <a:srgbClr val="4F5256"/>
                </a:solidFill>
                <a:latin typeface="Montserrat Classic"/>
              </a:rPr>
              <a:t>2024-2025 intake</a:t>
            </a:r>
            <a:endParaRPr lang="en-US" sz="3200" spc="352" dirty="0">
              <a:solidFill>
                <a:srgbClr val="4F5256"/>
              </a:solidFill>
              <a:latin typeface="Montserrat Classic"/>
            </a:endParaRPr>
          </a:p>
        </p:txBody>
      </p:sp>
      <p:sp>
        <p:nvSpPr>
          <p:cNvPr id="10" name="TextBox 10"/>
          <p:cNvSpPr txBox="1"/>
          <p:nvPr/>
        </p:nvSpPr>
        <p:spPr>
          <a:xfrm>
            <a:off x="12606698" y="1604045"/>
            <a:ext cx="7107516" cy="308629"/>
          </a:xfrm>
          <a:prstGeom prst="rect">
            <a:avLst/>
          </a:prstGeom>
        </p:spPr>
        <p:txBody>
          <a:bodyPr lIns="0" tIns="0" rIns="0" bIns="0" rtlCol="0" anchor="t">
            <a:spAutoFit/>
          </a:bodyPr>
          <a:lstStyle/>
          <a:p>
            <a:pPr algn="ctr">
              <a:lnSpc>
                <a:spcPts val="2407"/>
              </a:lnSpc>
            </a:pPr>
            <a:r>
              <a:rPr lang="en-US" sz="1719" dirty="0">
                <a:solidFill>
                  <a:srgbClr val="545454"/>
                </a:solidFill>
                <a:latin typeface="ABeeZee Italics"/>
              </a:rPr>
              <a:t>Ignite the spark, reveal the champion</a:t>
            </a:r>
          </a:p>
        </p:txBody>
      </p:sp>
      <p:sp>
        <p:nvSpPr>
          <p:cNvPr id="11" name="TextBox 11"/>
          <p:cNvSpPr txBox="1"/>
          <p:nvPr/>
        </p:nvSpPr>
        <p:spPr>
          <a:xfrm>
            <a:off x="3026040" y="7196838"/>
            <a:ext cx="4006047" cy="457808"/>
          </a:xfrm>
          <a:prstGeom prst="rect">
            <a:avLst/>
          </a:prstGeom>
        </p:spPr>
        <p:txBody>
          <a:bodyPr lIns="0" tIns="0" rIns="0" bIns="0" rtlCol="0" anchor="t">
            <a:spAutoFit/>
          </a:bodyPr>
          <a:lstStyle/>
          <a:p>
            <a:pPr algn="ctr">
              <a:lnSpc>
                <a:spcPts val="3639"/>
              </a:lnSpc>
            </a:pPr>
            <a:r>
              <a:rPr lang="en-US" sz="2599" dirty="0">
                <a:solidFill>
                  <a:srgbClr val="FEFFFF"/>
                </a:solidFill>
                <a:latin typeface="ABeeZee"/>
              </a:rPr>
              <a:t>Knockhall Primary School</a:t>
            </a:r>
          </a:p>
        </p:txBody>
      </p:sp>
      <p:sp>
        <p:nvSpPr>
          <p:cNvPr id="12" name="TextBox 12"/>
          <p:cNvSpPr txBox="1"/>
          <p:nvPr/>
        </p:nvSpPr>
        <p:spPr>
          <a:xfrm>
            <a:off x="4723900" y="8868727"/>
            <a:ext cx="10767444" cy="674372"/>
          </a:xfrm>
          <a:prstGeom prst="rect">
            <a:avLst/>
          </a:prstGeom>
        </p:spPr>
        <p:txBody>
          <a:bodyPr lIns="0" tIns="0" rIns="0" bIns="0" rtlCol="0" anchor="t">
            <a:spAutoFit/>
          </a:bodyPr>
          <a:lstStyle/>
          <a:p>
            <a:pPr algn="ctr">
              <a:lnSpc>
                <a:spcPts val="5699"/>
              </a:lnSpc>
              <a:spcBef>
                <a:spcPct val="0"/>
              </a:spcBef>
            </a:pPr>
            <a:r>
              <a:rPr lang="en-US" sz="3799" spc="37" dirty="0">
                <a:solidFill>
                  <a:srgbClr val="545454"/>
                </a:solidFill>
                <a:latin typeface="Montserrat Light"/>
              </a:rPr>
              <a:t>TEAMWORK   RESPECT   HONESTY   PRIDE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40212"/>
          </a:xfrm>
          <a:prstGeom prst="rect">
            <a:avLst/>
          </a:prstGeom>
          <a:solidFill>
            <a:srgbClr val="6B948C">
              <a:alpha val="80784"/>
            </a:srgbClr>
          </a:solidFill>
        </p:spPr>
        <p:txBody>
          <a:bodyPr/>
          <a:lstStyle/>
          <a:p>
            <a:endParaRPr lang="en-GB" dirty="0"/>
          </a:p>
        </p:txBody>
      </p:sp>
      <p:pic>
        <p:nvPicPr>
          <p:cNvPr id="3" name="Picture 3"/>
          <p:cNvPicPr>
            <a:picLocks noChangeAspect="1"/>
          </p:cNvPicPr>
          <p:nvPr/>
        </p:nvPicPr>
        <p:blipFill>
          <a:blip r:embed="rId3">
            <a:alphaModFix amt="21999"/>
          </a:blip>
          <a:srcRect/>
          <a:stretch>
            <a:fillRect/>
          </a:stretch>
        </p:blipFill>
        <p:spPr>
          <a:xfrm>
            <a:off x="5558277" y="2440212"/>
            <a:ext cx="7769150" cy="7769150"/>
          </a:xfrm>
          <a:prstGeom prst="rect">
            <a:avLst/>
          </a:prstGeom>
        </p:spPr>
      </p:pic>
      <p:sp>
        <p:nvSpPr>
          <p:cNvPr id="4" name="TextBox 4"/>
          <p:cNvSpPr txBox="1"/>
          <p:nvPr/>
        </p:nvSpPr>
        <p:spPr>
          <a:xfrm>
            <a:off x="3607955" y="647699"/>
            <a:ext cx="11083635" cy="879728"/>
          </a:xfrm>
          <a:prstGeom prst="rect">
            <a:avLst/>
          </a:prstGeom>
        </p:spPr>
        <p:txBody>
          <a:bodyPr wrap="square" lIns="0" tIns="0" rIns="0" bIns="0" rtlCol="0" anchor="t">
            <a:spAutoFit/>
          </a:bodyPr>
          <a:lstStyle/>
          <a:p>
            <a:pPr algn="ctr">
              <a:lnSpc>
                <a:spcPts val="7499"/>
              </a:lnSpc>
              <a:spcBef>
                <a:spcPct val="0"/>
              </a:spcBef>
            </a:pPr>
            <a:r>
              <a:rPr lang="en-GB" sz="4999" spc="49" dirty="0">
                <a:solidFill>
                  <a:srgbClr val="FEFFFF"/>
                </a:solidFill>
                <a:latin typeface="Montserrat Light"/>
              </a:rPr>
              <a:t>Transitions - Nursery</a:t>
            </a:r>
            <a:endParaRPr lang="en-US" sz="4999" spc="49" dirty="0">
              <a:solidFill>
                <a:srgbClr val="FEFFFF"/>
              </a:solidFill>
              <a:latin typeface="Montserrat Light"/>
            </a:endParaRPr>
          </a:p>
        </p:txBody>
      </p:sp>
      <p:sp>
        <p:nvSpPr>
          <p:cNvPr id="11" name="TextBox 10">
            <a:extLst>
              <a:ext uri="{FF2B5EF4-FFF2-40B4-BE49-F238E27FC236}">
                <a16:creationId xmlns:a16="http://schemas.microsoft.com/office/drawing/2014/main" id="{68355B51-C39E-3033-CC98-F78213FED57A}"/>
              </a:ext>
            </a:extLst>
          </p:cNvPr>
          <p:cNvSpPr txBox="1"/>
          <p:nvPr/>
        </p:nvSpPr>
        <p:spPr>
          <a:xfrm>
            <a:off x="2057400" y="3343471"/>
            <a:ext cx="12877800" cy="2308324"/>
          </a:xfrm>
          <a:prstGeom prst="rect">
            <a:avLst/>
          </a:prstGeom>
          <a:noFill/>
        </p:spPr>
        <p:txBody>
          <a:bodyPr wrap="square" rtlCol="0">
            <a:spAutoFit/>
          </a:bodyPr>
          <a:lstStyle/>
          <a:p>
            <a:r>
              <a:rPr lang="en-GB" b="0" i="0" dirty="0">
                <a:solidFill>
                  <a:srgbClr val="111111"/>
                </a:solidFill>
                <a:effectLst/>
                <a:latin typeface="Roboto" panose="02000000000000000000" pitchFamily="2" charset="0"/>
              </a:rPr>
              <a:t> </a:t>
            </a:r>
          </a:p>
          <a:p>
            <a:endParaRPr lang="en-GB" dirty="0">
              <a:solidFill>
                <a:srgbClr val="111111"/>
              </a:solidFill>
              <a:latin typeface="Roboto" panose="02000000000000000000" pitchFamily="2" charset="0"/>
            </a:endParaRPr>
          </a:p>
          <a:p>
            <a:endParaRPr lang="en-GB" dirty="0"/>
          </a:p>
          <a:p>
            <a:endParaRPr lang="en-GB" dirty="0"/>
          </a:p>
          <a:p>
            <a:endParaRPr lang="en-GB" dirty="0"/>
          </a:p>
          <a:p>
            <a:endParaRPr lang="en-GB" dirty="0"/>
          </a:p>
          <a:p>
            <a:endParaRPr lang="en-GB" dirty="0"/>
          </a:p>
          <a:p>
            <a:r>
              <a:rPr lang="en-GB" dirty="0"/>
              <a:t> </a:t>
            </a:r>
          </a:p>
        </p:txBody>
      </p:sp>
      <p:sp>
        <p:nvSpPr>
          <p:cNvPr id="7" name="TextBox 6">
            <a:extLst>
              <a:ext uri="{FF2B5EF4-FFF2-40B4-BE49-F238E27FC236}">
                <a16:creationId xmlns:a16="http://schemas.microsoft.com/office/drawing/2014/main" id="{9C140990-DD29-2CFF-066C-C9DBECECC174}"/>
              </a:ext>
            </a:extLst>
          </p:cNvPr>
          <p:cNvSpPr txBox="1"/>
          <p:nvPr/>
        </p:nvSpPr>
        <p:spPr>
          <a:xfrm>
            <a:off x="577274" y="2730392"/>
            <a:ext cx="17202726" cy="6430478"/>
          </a:xfrm>
          <a:prstGeom prst="rect">
            <a:avLst/>
          </a:prstGeom>
          <a:noFill/>
        </p:spPr>
        <p:txBody>
          <a:bodyPr wrap="square">
            <a:spAutoFit/>
          </a:bodyPr>
          <a:lstStyle/>
          <a:p>
            <a:pPr marL="0" indent="0">
              <a:spcBef>
                <a:spcPts val="0"/>
              </a:spcBef>
              <a:buSzPts val="2000"/>
              <a:buNone/>
            </a:pPr>
            <a:r>
              <a:rPr lang="en-GB" sz="4400" dirty="0"/>
              <a:t>Home visits will be carried out </a:t>
            </a:r>
            <a:r>
              <a:rPr lang="en-GB" sz="4400"/>
              <a:t>over 5</a:t>
            </a:r>
            <a:r>
              <a:rPr lang="en-GB" sz="4400" baseline="30000"/>
              <a:t>th</a:t>
            </a:r>
            <a:r>
              <a:rPr lang="en-GB" sz="4400"/>
              <a:t> and 6</a:t>
            </a:r>
            <a:r>
              <a:rPr lang="en-GB" sz="4400" baseline="30000"/>
              <a:t>th</a:t>
            </a:r>
            <a:r>
              <a:rPr lang="en-GB" sz="4400"/>
              <a:t> </a:t>
            </a:r>
            <a:r>
              <a:rPr lang="en-GB" sz="4400" dirty="0"/>
              <a:t>September (times are within the welcome packs)</a:t>
            </a:r>
          </a:p>
          <a:p>
            <a:pPr marL="0" lvl="0" indent="0" algn="l" rtl="0">
              <a:lnSpc>
                <a:spcPct val="90000"/>
              </a:lnSpc>
              <a:spcBef>
                <a:spcPts val="0"/>
              </a:spcBef>
              <a:spcAft>
                <a:spcPts val="0"/>
              </a:spcAft>
              <a:buSzPts val="2000"/>
              <a:buNone/>
            </a:pPr>
            <a:endParaRPr lang="en-GB" sz="4400" dirty="0"/>
          </a:p>
          <a:p>
            <a:pPr marL="0" lvl="0" indent="0" algn="l" rtl="0">
              <a:lnSpc>
                <a:spcPct val="90000"/>
              </a:lnSpc>
              <a:spcBef>
                <a:spcPts val="1400"/>
              </a:spcBef>
              <a:spcAft>
                <a:spcPts val="0"/>
              </a:spcAft>
              <a:buSzPts val="2000"/>
              <a:buNone/>
            </a:pPr>
            <a:r>
              <a:rPr lang="en-GB" sz="4400" dirty="0"/>
              <a:t>September dates: </a:t>
            </a:r>
          </a:p>
          <a:p>
            <a:pPr marL="0" lvl="0" indent="0" algn="l" rtl="0">
              <a:lnSpc>
                <a:spcPct val="90000"/>
              </a:lnSpc>
              <a:spcBef>
                <a:spcPts val="1400"/>
              </a:spcBef>
              <a:spcAft>
                <a:spcPts val="0"/>
              </a:spcAft>
              <a:buSzPts val="2000"/>
              <a:buNone/>
            </a:pPr>
            <a:r>
              <a:rPr lang="en-GB" sz="4400" dirty="0"/>
              <a:t>Monday 9</a:t>
            </a:r>
            <a:r>
              <a:rPr lang="en-GB" sz="4400" baseline="30000" dirty="0"/>
              <a:t>th</a:t>
            </a:r>
            <a:r>
              <a:rPr lang="en-GB" sz="4400" dirty="0"/>
              <a:t> September onwards all children are welcome to attend for the full hours of their sessions (either 15 or 30 hours). Please discuss if you feel your child may need a more phased start to the nursery</a:t>
            </a:r>
          </a:p>
          <a:p>
            <a:pPr marL="0" lvl="0" indent="0" algn="l" rtl="0">
              <a:lnSpc>
                <a:spcPct val="90000"/>
              </a:lnSpc>
              <a:spcBef>
                <a:spcPts val="1400"/>
              </a:spcBef>
              <a:spcAft>
                <a:spcPts val="0"/>
              </a:spcAft>
              <a:buSzPts val="2000"/>
              <a:buNone/>
            </a:pPr>
            <a:r>
              <a:rPr lang="en-GB" sz="4400" dirty="0"/>
              <a:t>If your child attends for 15 hours times are: 8.30-11.30 or 12.30-3.30</a:t>
            </a:r>
          </a:p>
          <a:p>
            <a:pPr>
              <a:lnSpc>
                <a:spcPct val="90000"/>
              </a:lnSpc>
              <a:spcBef>
                <a:spcPts val="1400"/>
              </a:spcBef>
              <a:buSzPts val="2000"/>
            </a:pPr>
            <a:r>
              <a:rPr lang="en-GB" sz="4400" dirty="0"/>
              <a:t>If your child attends for 30 hours times are: 9.00 – 3.00</a:t>
            </a:r>
          </a:p>
        </p:txBody>
      </p:sp>
    </p:spTree>
    <p:extLst>
      <p:ext uri="{BB962C8B-B14F-4D97-AF65-F5344CB8AC3E}">
        <p14:creationId xmlns:p14="http://schemas.microsoft.com/office/powerpoint/2010/main" val="1401014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92836" y="-18955"/>
            <a:ext cx="18288000" cy="2440212"/>
          </a:xfrm>
          <a:prstGeom prst="rect">
            <a:avLst/>
          </a:prstGeom>
          <a:solidFill>
            <a:srgbClr val="6B948C">
              <a:alpha val="80784"/>
            </a:srgbClr>
          </a:solidFill>
        </p:spPr>
        <p:txBody>
          <a:bodyPr/>
          <a:lstStyle/>
          <a:p>
            <a:endParaRPr lang="en-GB" dirty="0"/>
          </a:p>
        </p:txBody>
      </p:sp>
      <p:pic>
        <p:nvPicPr>
          <p:cNvPr id="3" name="Picture 3"/>
          <p:cNvPicPr>
            <a:picLocks noChangeAspect="1"/>
          </p:cNvPicPr>
          <p:nvPr/>
        </p:nvPicPr>
        <p:blipFill>
          <a:blip r:embed="rId3">
            <a:alphaModFix amt="21999"/>
          </a:blip>
          <a:srcRect/>
          <a:stretch>
            <a:fillRect/>
          </a:stretch>
        </p:blipFill>
        <p:spPr>
          <a:xfrm>
            <a:off x="5558277" y="2440212"/>
            <a:ext cx="7769150" cy="7769150"/>
          </a:xfrm>
          <a:prstGeom prst="rect">
            <a:avLst/>
          </a:prstGeom>
        </p:spPr>
      </p:pic>
      <p:sp>
        <p:nvSpPr>
          <p:cNvPr id="4" name="TextBox 4"/>
          <p:cNvSpPr txBox="1"/>
          <p:nvPr/>
        </p:nvSpPr>
        <p:spPr>
          <a:xfrm>
            <a:off x="3607955" y="647699"/>
            <a:ext cx="11083635" cy="879728"/>
          </a:xfrm>
          <a:prstGeom prst="rect">
            <a:avLst/>
          </a:prstGeom>
        </p:spPr>
        <p:txBody>
          <a:bodyPr wrap="square" lIns="0" tIns="0" rIns="0" bIns="0" rtlCol="0" anchor="t">
            <a:spAutoFit/>
          </a:bodyPr>
          <a:lstStyle/>
          <a:p>
            <a:pPr algn="ctr">
              <a:lnSpc>
                <a:spcPts val="7499"/>
              </a:lnSpc>
              <a:spcBef>
                <a:spcPct val="0"/>
              </a:spcBef>
            </a:pPr>
            <a:r>
              <a:rPr lang="en-GB" sz="4999" spc="49" dirty="0">
                <a:solidFill>
                  <a:srgbClr val="FEFFFF"/>
                </a:solidFill>
                <a:latin typeface="Montserrat Light"/>
              </a:rPr>
              <a:t>Transitions </a:t>
            </a:r>
            <a:endParaRPr lang="en-US" sz="4999" spc="49" dirty="0">
              <a:solidFill>
                <a:srgbClr val="FEFFFF"/>
              </a:solidFill>
              <a:latin typeface="Montserrat Light"/>
            </a:endParaRPr>
          </a:p>
        </p:txBody>
      </p:sp>
      <p:sp>
        <p:nvSpPr>
          <p:cNvPr id="11" name="TextBox 10">
            <a:extLst>
              <a:ext uri="{FF2B5EF4-FFF2-40B4-BE49-F238E27FC236}">
                <a16:creationId xmlns:a16="http://schemas.microsoft.com/office/drawing/2014/main" id="{68355B51-C39E-3033-CC98-F78213FED57A}"/>
              </a:ext>
            </a:extLst>
          </p:cNvPr>
          <p:cNvSpPr txBox="1"/>
          <p:nvPr/>
        </p:nvSpPr>
        <p:spPr>
          <a:xfrm>
            <a:off x="2057400" y="3343471"/>
            <a:ext cx="12877800" cy="2308324"/>
          </a:xfrm>
          <a:prstGeom prst="rect">
            <a:avLst/>
          </a:prstGeom>
          <a:noFill/>
        </p:spPr>
        <p:txBody>
          <a:bodyPr wrap="square" rtlCol="0">
            <a:spAutoFit/>
          </a:bodyPr>
          <a:lstStyle/>
          <a:p>
            <a:r>
              <a:rPr lang="en-GB" b="0" i="0" dirty="0">
                <a:solidFill>
                  <a:srgbClr val="111111"/>
                </a:solidFill>
                <a:effectLst/>
                <a:latin typeface="Roboto" panose="02000000000000000000" pitchFamily="2" charset="0"/>
              </a:rPr>
              <a:t> </a:t>
            </a:r>
          </a:p>
          <a:p>
            <a:endParaRPr lang="en-GB" dirty="0">
              <a:solidFill>
                <a:srgbClr val="111111"/>
              </a:solidFill>
              <a:latin typeface="Roboto" panose="02000000000000000000" pitchFamily="2" charset="0"/>
            </a:endParaRPr>
          </a:p>
          <a:p>
            <a:endParaRPr lang="en-GB" dirty="0"/>
          </a:p>
          <a:p>
            <a:endParaRPr lang="en-GB" dirty="0"/>
          </a:p>
          <a:p>
            <a:endParaRPr lang="en-GB" dirty="0"/>
          </a:p>
          <a:p>
            <a:endParaRPr lang="en-GB" dirty="0"/>
          </a:p>
          <a:p>
            <a:endParaRPr lang="en-GB" dirty="0"/>
          </a:p>
          <a:p>
            <a:r>
              <a:rPr lang="en-GB" dirty="0"/>
              <a:t> </a:t>
            </a:r>
          </a:p>
        </p:txBody>
      </p:sp>
      <p:sp>
        <p:nvSpPr>
          <p:cNvPr id="7" name="TextBox 6">
            <a:extLst>
              <a:ext uri="{FF2B5EF4-FFF2-40B4-BE49-F238E27FC236}">
                <a16:creationId xmlns:a16="http://schemas.microsoft.com/office/drawing/2014/main" id="{9C140990-DD29-2CFF-066C-C9DBECECC174}"/>
              </a:ext>
            </a:extLst>
          </p:cNvPr>
          <p:cNvSpPr txBox="1"/>
          <p:nvPr/>
        </p:nvSpPr>
        <p:spPr>
          <a:xfrm>
            <a:off x="577274" y="2730392"/>
            <a:ext cx="17202726" cy="4832092"/>
          </a:xfrm>
          <a:prstGeom prst="rect">
            <a:avLst/>
          </a:prstGeom>
          <a:noFill/>
        </p:spPr>
        <p:txBody>
          <a:bodyPr wrap="square">
            <a:spAutoFit/>
          </a:bodyPr>
          <a:lstStyle/>
          <a:p>
            <a:pPr marL="0" indent="0" algn="ctr">
              <a:spcBef>
                <a:spcPts val="0"/>
              </a:spcBef>
              <a:buSzPts val="2000"/>
              <a:buNone/>
            </a:pPr>
            <a:r>
              <a:rPr lang="en-GB" sz="4400" dirty="0"/>
              <a:t>Transition day Monday 8</a:t>
            </a:r>
            <a:r>
              <a:rPr lang="en-GB" sz="4400" baseline="30000" dirty="0"/>
              <a:t>th</a:t>
            </a:r>
            <a:r>
              <a:rPr lang="en-GB" sz="4400" dirty="0"/>
              <a:t> July 9.45-10.45</a:t>
            </a:r>
          </a:p>
          <a:p>
            <a:pPr marL="0" indent="0">
              <a:spcBef>
                <a:spcPts val="0"/>
              </a:spcBef>
              <a:buSzPts val="2000"/>
              <a:buNone/>
            </a:pPr>
            <a:endParaRPr lang="en-GB" sz="4400" dirty="0"/>
          </a:p>
          <a:p>
            <a:pPr marL="0" indent="0">
              <a:spcBef>
                <a:spcPts val="0"/>
              </a:spcBef>
              <a:buSzPts val="2000"/>
              <a:buNone/>
            </a:pPr>
            <a:r>
              <a:rPr lang="en-GB" sz="4400" dirty="0"/>
              <a:t>An opportunity for you to visit with your child so they can see their classrooms, meet the teachers and experience their soon to be new surroundings.</a:t>
            </a:r>
          </a:p>
          <a:p>
            <a:pPr marL="0" indent="0">
              <a:spcBef>
                <a:spcPts val="0"/>
              </a:spcBef>
              <a:buSzPts val="2000"/>
              <a:buNone/>
            </a:pPr>
            <a:endParaRPr lang="en-GB" sz="4400" dirty="0"/>
          </a:p>
          <a:p>
            <a:pPr marL="0" indent="0">
              <a:spcBef>
                <a:spcPts val="0"/>
              </a:spcBef>
              <a:buSzPts val="2000"/>
              <a:buNone/>
            </a:pPr>
            <a:r>
              <a:rPr lang="en-GB" sz="4400" dirty="0"/>
              <a:t>Teddy Bear’s picnic – bring a bear and a healthy snack</a:t>
            </a:r>
          </a:p>
        </p:txBody>
      </p:sp>
      <p:pic>
        <p:nvPicPr>
          <p:cNvPr id="1030" name="Picture 6" descr="Teddy Bears Picnic eBook by Igloo Books Ltd - EPUB | Rakuten Kobo United  Kingdom">
            <a:extLst>
              <a:ext uri="{FF2B5EF4-FFF2-40B4-BE49-F238E27FC236}">
                <a16:creationId xmlns:a16="http://schemas.microsoft.com/office/drawing/2014/main" id="{2EEB87A0-38B1-7C24-F029-B4FAA7F46B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76438" y="5484291"/>
            <a:ext cx="3849329" cy="4725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504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40212"/>
          </a:xfrm>
          <a:prstGeom prst="rect">
            <a:avLst/>
          </a:prstGeom>
          <a:solidFill>
            <a:srgbClr val="6B948C">
              <a:alpha val="80784"/>
            </a:srgbClr>
          </a:solidFill>
        </p:spPr>
        <p:txBody>
          <a:bodyPr/>
          <a:lstStyle/>
          <a:p>
            <a:endParaRPr lang="en-GB" dirty="0"/>
          </a:p>
        </p:txBody>
      </p:sp>
      <p:pic>
        <p:nvPicPr>
          <p:cNvPr id="3" name="Picture 3"/>
          <p:cNvPicPr>
            <a:picLocks noChangeAspect="1"/>
          </p:cNvPicPr>
          <p:nvPr/>
        </p:nvPicPr>
        <p:blipFill>
          <a:blip r:embed="rId3">
            <a:alphaModFix amt="46000"/>
          </a:blip>
          <a:srcRect/>
          <a:stretch>
            <a:fillRect/>
          </a:stretch>
        </p:blipFill>
        <p:spPr>
          <a:xfrm>
            <a:off x="2696110" y="1769939"/>
            <a:ext cx="9716132" cy="7846788"/>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216568" y="670273"/>
            <a:ext cx="17854863" cy="800347"/>
          </a:xfrm>
          <a:prstGeom prst="rect">
            <a:avLst/>
          </a:prstGeom>
          <a:noFill/>
        </p:spPr>
        <p:txBody>
          <a:bodyPr wrap="square" rtlCol="0">
            <a:spAutoFit/>
          </a:bodyPr>
          <a:lstStyle/>
          <a:p>
            <a:pPr algn="ctr"/>
            <a:r>
              <a:rPr lang="en-GB" sz="4601" b="1" dirty="0">
                <a:solidFill>
                  <a:schemeClr val="bg1"/>
                </a:solidFill>
                <a:latin typeface="Ebrima" panose="02000000000000000000" pitchFamily="2" charset="0"/>
                <a:ea typeface="Ebrima" panose="02000000000000000000" pitchFamily="2" charset="0"/>
                <a:cs typeface="Ebrima" panose="02000000000000000000" pitchFamily="2" charset="0"/>
              </a:rPr>
              <a:t>Where will I drop off and collect my child? What time?</a:t>
            </a:r>
          </a:p>
        </p:txBody>
      </p:sp>
      <p:sp>
        <p:nvSpPr>
          <p:cNvPr id="5" name="Google Shape;240;p15">
            <a:extLst>
              <a:ext uri="{FF2B5EF4-FFF2-40B4-BE49-F238E27FC236}">
                <a16:creationId xmlns:a16="http://schemas.microsoft.com/office/drawing/2014/main" id="{23C4F061-9464-474C-20BE-A9F2DA035111}"/>
              </a:ext>
            </a:extLst>
          </p:cNvPr>
          <p:cNvSpPr txBox="1">
            <a:spLocks/>
          </p:cNvSpPr>
          <p:nvPr/>
        </p:nvSpPr>
        <p:spPr>
          <a:xfrm>
            <a:off x="822959" y="2739530"/>
            <a:ext cx="16959715" cy="7176515"/>
          </a:xfrm>
          <a:prstGeom prst="rect">
            <a:avLst/>
          </a:prstGeom>
          <a:noFill/>
          <a:ln>
            <a:noFill/>
          </a:ln>
        </p:spPr>
        <p:txBody>
          <a:bodyPr spcFirstLastPara="1" wrap="square" lIns="0" tIns="45700" rIns="0" bIns="4570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203200">
              <a:lnSpc>
                <a:spcPct val="90000"/>
              </a:lnSpc>
              <a:spcBef>
                <a:spcPts val="0"/>
              </a:spcBef>
              <a:buSzPts val="3200"/>
              <a:buFont typeface="Arial" pitchFamily="34" charset="0"/>
              <a:buChar char=" "/>
            </a:pPr>
            <a:r>
              <a:rPr lang="en-GB" dirty="0"/>
              <a:t>Gates open daily at 8.30-8.50 then again at 3.15-3.40</a:t>
            </a:r>
          </a:p>
          <a:p>
            <a:pPr marL="91440" indent="-203200">
              <a:lnSpc>
                <a:spcPct val="90000"/>
              </a:lnSpc>
              <a:spcBef>
                <a:spcPts val="0"/>
              </a:spcBef>
              <a:buSzPts val="3200"/>
              <a:buFont typeface="Arial" pitchFamily="34" charset="0"/>
              <a:buChar char=" "/>
            </a:pPr>
            <a:endParaRPr lang="en-GB" dirty="0"/>
          </a:p>
          <a:p>
            <a:pPr marL="91440" indent="-203200">
              <a:lnSpc>
                <a:spcPct val="90000"/>
              </a:lnSpc>
              <a:spcBef>
                <a:spcPts val="0"/>
              </a:spcBef>
              <a:buSzPts val="3200"/>
              <a:buFont typeface="Arial" pitchFamily="34" charset="0"/>
              <a:buChar char=" "/>
            </a:pPr>
            <a:r>
              <a:rPr lang="en-GB" dirty="0"/>
              <a:t>Wait with your child in EYFS outside area until the classroom door is opened </a:t>
            </a:r>
          </a:p>
          <a:p>
            <a:pPr marL="91440" indent="-203200">
              <a:lnSpc>
                <a:spcPct val="90000"/>
              </a:lnSpc>
              <a:spcBef>
                <a:spcPts val="0"/>
              </a:spcBef>
              <a:buSzPts val="3200"/>
              <a:buFont typeface="Arial" pitchFamily="34" charset="0"/>
              <a:buChar char=" "/>
            </a:pPr>
            <a:endParaRPr lang="en-GB" dirty="0"/>
          </a:p>
          <a:p>
            <a:pPr marL="91440" indent="-203200">
              <a:lnSpc>
                <a:spcPct val="90000"/>
              </a:lnSpc>
              <a:spcBef>
                <a:spcPts val="0"/>
              </a:spcBef>
              <a:buSzPts val="3200"/>
              <a:buFont typeface="Arial" pitchFamily="34" charset="0"/>
              <a:buChar char=" "/>
            </a:pPr>
            <a:r>
              <a:rPr lang="en-GB" dirty="0"/>
              <a:t>Please inform staff of any changes to the people collecting/ dropping off</a:t>
            </a:r>
          </a:p>
          <a:p>
            <a:pPr marL="91440" indent="-203200">
              <a:lnSpc>
                <a:spcPct val="90000"/>
              </a:lnSpc>
              <a:spcBef>
                <a:spcPts val="0"/>
              </a:spcBef>
              <a:buSzPts val="3200"/>
              <a:buFont typeface="Arial" pitchFamily="34" charset="0"/>
              <a:buChar char=" "/>
            </a:pPr>
            <a:r>
              <a:rPr lang="en-GB" dirty="0"/>
              <a:t>Ducklings						Owlets		          	 Cygnets	</a:t>
            </a:r>
          </a:p>
        </p:txBody>
      </p:sp>
      <p:pic>
        <p:nvPicPr>
          <p:cNvPr id="6" name="Picture 2">
            <a:extLst>
              <a:ext uri="{FF2B5EF4-FFF2-40B4-BE49-F238E27FC236}">
                <a16:creationId xmlns:a16="http://schemas.microsoft.com/office/drawing/2014/main" id="{3D6DFBFB-7D13-1D9A-F4D0-3CF7EA566337}"/>
              </a:ext>
            </a:extLst>
          </p:cNvPr>
          <p:cNvPicPr>
            <a:picLocks noChangeAspect="1"/>
          </p:cNvPicPr>
          <p:nvPr/>
        </p:nvPicPr>
        <p:blipFill>
          <a:blip r:embed="rId4"/>
          <a:stretch>
            <a:fillRect/>
          </a:stretch>
        </p:blipFill>
        <p:spPr>
          <a:xfrm>
            <a:off x="257561" y="5725354"/>
            <a:ext cx="5396737" cy="4041032"/>
          </a:xfrm>
          <a:prstGeom prst="rect">
            <a:avLst/>
          </a:prstGeom>
        </p:spPr>
      </p:pic>
      <p:pic>
        <p:nvPicPr>
          <p:cNvPr id="9" name="Picture 3">
            <a:extLst>
              <a:ext uri="{FF2B5EF4-FFF2-40B4-BE49-F238E27FC236}">
                <a16:creationId xmlns:a16="http://schemas.microsoft.com/office/drawing/2014/main" id="{A4429E55-74A6-5A66-7B3B-600DB064C58D}"/>
              </a:ext>
            </a:extLst>
          </p:cNvPr>
          <p:cNvPicPr>
            <a:picLocks noChangeAspect="1"/>
          </p:cNvPicPr>
          <p:nvPr/>
        </p:nvPicPr>
        <p:blipFill>
          <a:blip r:embed="rId5"/>
          <a:stretch>
            <a:fillRect/>
          </a:stretch>
        </p:blipFill>
        <p:spPr>
          <a:xfrm>
            <a:off x="6219696" y="5725354"/>
            <a:ext cx="5396737" cy="4041032"/>
          </a:xfrm>
          <a:prstGeom prst="rect">
            <a:avLst/>
          </a:prstGeom>
        </p:spPr>
      </p:pic>
      <p:pic>
        <p:nvPicPr>
          <p:cNvPr id="10" name="Picture 4">
            <a:extLst>
              <a:ext uri="{FF2B5EF4-FFF2-40B4-BE49-F238E27FC236}">
                <a16:creationId xmlns:a16="http://schemas.microsoft.com/office/drawing/2014/main" id="{C6D97AB8-FD57-84F2-189B-6E86E14A9016}"/>
              </a:ext>
            </a:extLst>
          </p:cNvPr>
          <p:cNvPicPr>
            <a:picLocks noChangeAspect="1"/>
          </p:cNvPicPr>
          <p:nvPr/>
        </p:nvPicPr>
        <p:blipFill>
          <a:blip r:embed="rId6"/>
          <a:stretch>
            <a:fillRect/>
          </a:stretch>
        </p:blipFill>
        <p:spPr>
          <a:xfrm>
            <a:off x="11939007" y="5693333"/>
            <a:ext cx="5396734" cy="4041029"/>
          </a:xfrm>
          <a:prstGeom prst="rect">
            <a:avLst/>
          </a:prstGeom>
        </p:spPr>
      </p:pic>
    </p:spTree>
    <p:extLst>
      <p:ext uri="{BB962C8B-B14F-4D97-AF65-F5344CB8AC3E}">
        <p14:creationId xmlns:p14="http://schemas.microsoft.com/office/powerpoint/2010/main" val="1669315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40212"/>
          </a:xfrm>
          <a:prstGeom prst="rect">
            <a:avLst/>
          </a:prstGeom>
          <a:solidFill>
            <a:srgbClr val="6B948C">
              <a:alpha val="80784"/>
            </a:srgbClr>
          </a:solidFill>
        </p:spPr>
        <p:txBody>
          <a:bodyPr/>
          <a:lstStyle/>
          <a:p>
            <a:endParaRPr lang="en-GB" dirty="0"/>
          </a:p>
        </p:txBody>
      </p:sp>
      <p:pic>
        <p:nvPicPr>
          <p:cNvPr id="3" name="Picture 3"/>
          <p:cNvPicPr>
            <a:picLocks noChangeAspect="1"/>
          </p:cNvPicPr>
          <p:nvPr/>
        </p:nvPicPr>
        <p:blipFill>
          <a:blip r:embed="rId3">
            <a:alphaModFix amt="46000"/>
          </a:blip>
          <a:srcRect/>
          <a:stretch>
            <a:fillRect/>
          </a:stretch>
        </p:blipFill>
        <p:spPr>
          <a:xfrm>
            <a:off x="2696110" y="1769939"/>
            <a:ext cx="9716132" cy="7846788"/>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2577581" y="43988"/>
            <a:ext cx="12725400" cy="800347"/>
          </a:xfrm>
          <a:prstGeom prst="rect">
            <a:avLst/>
          </a:prstGeom>
          <a:noFill/>
        </p:spPr>
        <p:txBody>
          <a:bodyPr wrap="square" rtlCol="0">
            <a:spAutoFit/>
          </a:bodyPr>
          <a:lstStyle/>
          <a:p>
            <a:pPr algn="ctr"/>
            <a:r>
              <a:rPr lang="en-GB" sz="4601" b="1" dirty="0">
                <a:solidFill>
                  <a:schemeClr val="bg1"/>
                </a:solidFill>
                <a:latin typeface="Ebrima" panose="02000000000000000000" pitchFamily="2" charset="0"/>
                <a:ea typeface="Ebrima" panose="02000000000000000000" pitchFamily="2" charset="0"/>
                <a:cs typeface="Ebrima" panose="02000000000000000000" pitchFamily="2" charset="0"/>
              </a:rPr>
              <a:t>What do I do now?</a:t>
            </a:r>
          </a:p>
        </p:txBody>
      </p:sp>
      <p:sp>
        <p:nvSpPr>
          <p:cNvPr id="13" name="TextBox 12">
            <a:extLst>
              <a:ext uri="{FF2B5EF4-FFF2-40B4-BE49-F238E27FC236}">
                <a16:creationId xmlns:a16="http://schemas.microsoft.com/office/drawing/2014/main" id="{C46C1A86-78C3-62D7-ACAA-DE65CB7208D1}"/>
              </a:ext>
            </a:extLst>
          </p:cNvPr>
          <p:cNvSpPr txBox="1"/>
          <p:nvPr/>
        </p:nvSpPr>
        <p:spPr>
          <a:xfrm>
            <a:off x="263255" y="4947438"/>
            <a:ext cx="17761489" cy="3323987"/>
          </a:xfrm>
          <a:prstGeom prst="rect">
            <a:avLst/>
          </a:prstGeom>
          <a:noFill/>
        </p:spPr>
        <p:txBody>
          <a:bodyPr wrap="square" lIns="91440" tIns="45720" rIns="91440" bIns="45720" anchor="t">
            <a:spAutoFit/>
          </a:bodyPr>
          <a:lstStyle/>
          <a:p>
            <a:pPr algn="ctr"/>
            <a:r>
              <a:rPr lang="en-GB" sz="7000" b="1" u="sng" dirty="0">
                <a:latin typeface="Ebrima"/>
                <a:ea typeface="Ebrima"/>
                <a:cs typeface="Ebrima"/>
              </a:rPr>
              <a:t>Please return all paperwork to the school office with original birth certificate by </a:t>
            </a:r>
          </a:p>
          <a:p>
            <a:pPr algn="ctr"/>
            <a:r>
              <a:rPr lang="en-GB" sz="7000" b="1" u="sng" dirty="0">
                <a:highlight>
                  <a:srgbClr val="FFFF00"/>
                </a:highlight>
                <a:latin typeface="Ebrima"/>
                <a:ea typeface="Ebrima"/>
                <a:cs typeface="Ebrima"/>
              </a:rPr>
              <a:t>Friday 5</a:t>
            </a:r>
            <a:r>
              <a:rPr lang="en-GB" sz="7000" b="1" u="sng" baseline="30000" dirty="0">
                <a:highlight>
                  <a:srgbClr val="FFFF00"/>
                </a:highlight>
                <a:latin typeface="Ebrima"/>
                <a:ea typeface="Ebrima"/>
                <a:cs typeface="Ebrima"/>
              </a:rPr>
              <a:t>th</a:t>
            </a:r>
            <a:r>
              <a:rPr lang="en-GB" sz="7000" b="1" u="sng" dirty="0">
                <a:highlight>
                  <a:srgbClr val="FFFF00"/>
                </a:highlight>
                <a:latin typeface="Ebrima"/>
                <a:ea typeface="Ebrima"/>
                <a:cs typeface="Ebrima"/>
              </a:rPr>
              <a:t> July 2024.</a:t>
            </a:r>
            <a:endParaRPr lang="en-GB" sz="7000" b="1" u="sng" dirty="0">
              <a:highlight>
                <a:srgbClr val="FFFF00"/>
              </a:highlight>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640026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40212"/>
          </a:xfrm>
          <a:prstGeom prst="rect">
            <a:avLst/>
          </a:prstGeom>
          <a:solidFill>
            <a:srgbClr val="6B948C">
              <a:alpha val="80784"/>
            </a:srgbClr>
          </a:solidFill>
        </p:spPr>
        <p:txBody>
          <a:bodyPr/>
          <a:lstStyle/>
          <a:p>
            <a:endParaRPr lang="en-GB" dirty="0"/>
          </a:p>
        </p:txBody>
      </p:sp>
      <p:pic>
        <p:nvPicPr>
          <p:cNvPr id="3" name="Picture 3"/>
          <p:cNvPicPr>
            <a:picLocks noChangeAspect="1"/>
          </p:cNvPicPr>
          <p:nvPr/>
        </p:nvPicPr>
        <p:blipFill>
          <a:blip r:embed="rId3">
            <a:alphaModFix amt="46000"/>
          </a:blip>
          <a:srcRect/>
          <a:stretch>
            <a:fillRect/>
          </a:stretch>
        </p:blipFill>
        <p:spPr>
          <a:xfrm>
            <a:off x="2713043" y="1854605"/>
            <a:ext cx="9716132" cy="7846788"/>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2358189" y="744179"/>
            <a:ext cx="12725400" cy="800347"/>
          </a:xfrm>
          <a:prstGeom prst="rect">
            <a:avLst/>
          </a:prstGeom>
          <a:noFill/>
        </p:spPr>
        <p:txBody>
          <a:bodyPr wrap="square" rtlCol="0">
            <a:spAutoFit/>
          </a:bodyPr>
          <a:lstStyle/>
          <a:p>
            <a:pPr algn="ctr"/>
            <a:r>
              <a:rPr lang="en-GB" sz="4601" b="1" dirty="0">
                <a:solidFill>
                  <a:schemeClr val="bg1"/>
                </a:solidFill>
                <a:latin typeface="Ebrima" panose="02000000000000000000" pitchFamily="2" charset="0"/>
                <a:ea typeface="Ebrima" panose="02000000000000000000" pitchFamily="2" charset="0"/>
                <a:cs typeface="Ebrima" panose="02000000000000000000" pitchFamily="2" charset="0"/>
              </a:rPr>
              <a:t>What happens now?</a:t>
            </a:r>
          </a:p>
        </p:txBody>
      </p:sp>
      <p:sp>
        <p:nvSpPr>
          <p:cNvPr id="5" name="TextBox 4">
            <a:extLst>
              <a:ext uri="{FF2B5EF4-FFF2-40B4-BE49-F238E27FC236}">
                <a16:creationId xmlns:a16="http://schemas.microsoft.com/office/drawing/2014/main" id="{E71B0AC8-DD67-6C47-6554-E636F3459D6F}"/>
              </a:ext>
            </a:extLst>
          </p:cNvPr>
          <p:cNvSpPr txBox="1"/>
          <p:nvPr/>
        </p:nvSpPr>
        <p:spPr>
          <a:xfrm>
            <a:off x="529388" y="2608316"/>
            <a:ext cx="17758611" cy="646331"/>
          </a:xfrm>
          <a:prstGeom prst="rect">
            <a:avLst/>
          </a:prstGeom>
          <a:noFill/>
        </p:spPr>
        <p:txBody>
          <a:bodyPr wrap="square" rtlCol="0">
            <a:spAutoFit/>
          </a:bodyPr>
          <a:lstStyle/>
          <a:p>
            <a:pPr algn="l"/>
            <a:endParaRPr lang="en-GB" dirty="0"/>
          </a:p>
          <a:p>
            <a:pPr algn="l"/>
            <a:endParaRPr lang="en-US" dirty="0"/>
          </a:p>
        </p:txBody>
      </p:sp>
      <p:sp>
        <p:nvSpPr>
          <p:cNvPr id="6" name="Google Shape;163;p7">
            <a:extLst>
              <a:ext uri="{FF2B5EF4-FFF2-40B4-BE49-F238E27FC236}">
                <a16:creationId xmlns:a16="http://schemas.microsoft.com/office/drawing/2014/main" id="{BCED336B-AB9D-4B97-A61B-0ACFAF33A636}"/>
              </a:ext>
            </a:extLst>
          </p:cNvPr>
          <p:cNvSpPr txBox="1">
            <a:spLocks/>
          </p:cNvSpPr>
          <p:nvPr/>
        </p:nvSpPr>
        <p:spPr>
          <a:xfrm>
            <a:off x="341696" y="2750290"/>
            <a:ext cx="17758611" cy="7261181"/>
          </a:xfrm>
          <a:prstGeom prst="rect">
            <a:avLst/>
          </a:prstGeom>
          <a:noFill/>
          <a:ln>
            <a:noFill/>
          </a:ln>
        </p:spPr>
        <p:txBody>
          <a:bodyPr spcFirstLastPara="1" wrap="square" lIns="0" tIns="45700" rIns="0" bIns="45700" anchor="t" anchorCtr="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lnSpc>
                <a:spcPct val="90000"/>
              </a:lnSpc>
              <a:spcBef>
                <a:spcPts val="0"/>
              </a:spcBef>
              <a:buSzPts val="2000"/>
              <a:buFont typeface="Arial" pitchFamily="34" charset="0"/>
              <a:buNone/>
            </a:pPr>
            <a:r>
              <a:rPr lang="en-GB" sz="3500" dirty="0"/>
              <a:t>Help your child to prepare by:</a:t>
            </a:r>
          </a:p>
          <a:p>
            <a:pPr marL="434340">
              <a:spcBef>
                <a:spcPts val="0"/>
              </a:spcBef>
              <a:buSzPts val="2000"/>
            </a:pPr>
            <a:r>
              <a:rPr lang="en-GB" sz="3500" dirty="0"/>
              <a:t>Talking to them about their new school and teacher (look at the website for photos </a:t>
            </a:r>
            <a:r>
              <a:rPr lang="en-GB" sz="3500"/>
              <a:t>and videos)</a:t>
            </a:r>
            <a:endParaRPr lang="en-GB" sz="3500" dirty="0"/>
          </a:p>
          <a:p>
            <a:pPr marL="434340">
              <a:spcBef>
                <a:spcPts val="0"/>
              </a:spcBef>
              <a:buSzPts val="2000"/>
            </a:pPr>
            <a:r>
              <a:rPr lang="en-GB" sz="3500" dirty="0"/>
              <a:t>Recognising their own name</a:t>
            </a:r>
          </a:p>
          <a:p>
            <a:pPr marL="434340">
              <a:spcBef>
                <a:spcPts val="0"/>
              </a:spcBef>
              <a:buSzPts val="2000"/>
            </a:pPr>
            <a:r>
              <a:rPr lang="en-GB" sz="3500" dirty="0"/>
              <a:t>Using a fork for eating</a:t>
            </a:r>
          </a:p>
          <a:p>
            <a:pPr marL="434340">
              <a:spcBef>
                <a:spcPts val="0"/>
              </a:spcBef>
              <a:buSzPts val="2000"/>
            </a:pPr>
            <a:r>
              <a:rPr lang="en-GB" sz="3500" dirty="0"/>
              <a:t>Going to the toilet independently </a:t>
            </a:r>
          </a:p>
          <a:p>
            <a:pPr marL="434340">
              <a:spcBef>
                <a:spcPts val="0"/>
              </a:spcBef>
              <a:buSzPts val="2000"/>
            </a:pPr>
            <a:r>
              <a:rPr lang="en-GB" sz="3500" dirty="0"/>
              <a:t>Getting dressed and undressed independently</a:t>
            </a:r>
          </a:p>
          <a:p>
            <a:pPr marL="434340">
              <a:spcBef>
                <a:spcPts val="0"/>
              </a:spcBef>
              <a:buSzPts val="2000"/>
            </a:pPr>
            <a:r>
              <a:rPr lang="en-GB" sz="3500" dirty="0"/>
              <a:t>Carry their own belongings</a:t>
            </a:r>
          </a:p>
          <a:p>
            <a:pPr marL="434340">
              <a:spcBef>
                <a:spcPts val="0"/>
              </a:spcBef>
              <a:buSzPts val="2000"/>
            </a:pPr>
            <a:r>
              <a:rPr lang="en-GB" sz="3500" dirty="0"/>
              <a:t>Follow simple instructions</a:t>
            </a:r>
          </a:p>
          <a:p>
            <a:pPr marL="434340">
              <a:spcBef>
                <a:spcPts val="0"/>
              </a:spcBef>
              <a:buSzPts val="2000"/>
            </a:pPr>
            <a:r>
              <a:rPr lang="en-GB" sz="3500" dirty="0"/>
              <a:t>Deciding whether your child will have a packed lunch or school meal</a:t>
            </a:r>
          </a:p>
          <a:p>
            <a:pPr marL="434340">
              <a:spcBef>
                <a:spcPts val="0"/>
              </a:spcBef>
              <a:buSzPts val="2000"/>
            </a:pPr>
            <a:r>
              <a:rPr lang="en-GB" sz="3500" dirty="0"/>
              <a:t>Natasha’s law (food in original packaging so that all are aware of allergens)</a:t>
            </a:r>
          </a:p>
          <a:p>
            <a:pPr marL="434340">
              <a:spcBef>
                <a:spcPts val="0"/>
              </a:spcBef>
              <a:buSzPts val="2000"/>
            </a:pPr>
            <a:r>
              <a:rPr lang="en-GB" sz="3500" dirty="0"/>
              <a:t>Download Showbie on your phone (this is iOS only but can be accessed via web browser too)</a:t>
            </a:r>
          </a:p>
          <a:p>
            <a:pPr marL="434340">
              <a:spcBef>
                <a:spcPts val="0"/>
              </a:spcBef>
              <a:buSzPts val="2000"/>
            </a:pPr>
            <a:r>
              <a:rPr lang="en-GB" sz="3500" dirty="0"/>
              <a:t>Look out for the invitation to create an account for The Pantry to order lunches (Nursery will need to pay for these)</a:t>
            </a:r>
          </a:p>
          <a:p>
            <a:pPr marL="434340">
              <a:spcBef>
                <a:spcPts val="0"/>
              </a:spcBef>
              <a:buSzPts val="2000"/>
            </a:pPr>
            <a:endParaRPr lang="en-GB" sz="3500" dirty="0"/>
          </a:p>
          <a:p>
            <a:pPr marL="434340">
              <a:spcBef>
                <a:spcPts val="0"/>
              </a:spcBef>
              <a:buSzPts val="2000"/>
            </a:pPr>
            <a:endParaRPr lang="en-GB" sz="3500" dirty="0"/>
          </a:p>
          <a:p>
            <a:pPr marL="434340">
              <a:spcBef>
                <a:spcPts val="0"/>
              </a:spcBef>
              <a:buSzPts val="2000"/>
            </a:pPr>
            <a:r>
              <a:rPr lang="en-GB" sz="3500" b="1" u="sng" dirty="0"/>
              <a:t>WRITE NAMES ON EACH ITEM OF CLOTHING</a:t>
            </a:r>
          </a:p>
          <a:p>
            <a:pPr marL="434340">
              <a:spcBef>
                <a:spcPts val="0"/>
              </a:spcBef>
              <a:buSzPts val="2000"/>
            </a:pPr>
            <a:endParaRPr lang="en-GB" dirty="0"/>
          </a:p>
          <a:p>
            <a:pPr marL="434340">
              <a:spcBef>
                <a:spcPts val="0"/>
              </a:spcBef>
              <a:buSzPts val="2000"/>
            </a:pPr>
            <a:endParaRPr lang="en-GB" dirty="0"/>
          </a:p>
          <a:p>
            <a:pPr marL="434340">
              <a:spcBef>
                <a:spcPts val="0"/>
              </a:spcBef>
              <a:buSzPts val="2000"/>
            </a:pPr>
            <a:endParaRPr lang="en-GB" dirty="0"/>
          </a:p>
          <a:p>
            <a:pPr marL="91440" indent="0">
              <a:lnSpc>
                <a:spcPct val="90000"/>
              </a:lnSpc>
              <a:spcBef>
                <a:spcPts val="0"/>
              </a:spcBef>
              <a:buSzPts val="2000"/>
              <a:buFont typeface="Arial" pitchFamily="34" charset="0"/>
              <a:buNone/>
            </a:pPr>
            <a:endParaRPr lang="en-GB" dirty="0"/>
          </a:p>
        </p:txBody>
      </p:sp>
      <p:pic>
        <p:nvPicPr>
          <p:cNvPr id="9" name="Picture 8">
            <a:extLst>
              <a:ext uri="{FF2B5EF4-FFF2-40B4-BE49-F238E27FC236}">
                <a16:creationId xmlns:a16="http://schemas.microsoft.com/office/drawing/2014/main" id="{8159F70A-525F-3B2F-B922-F1AFAFE7CEE6}"/>
              </a:ext>
            </a:extLst>
          </p:cNvPr>
          <p:cNvPicPr>
            <a:picLocks noChangeAspect="1"/>
          </p:cNvPicPr>
          <p:nvPr/>
        </p:nvPicPr>
        <p:blipFill>
          <a:blip r:embed="rId4"/>
          <a:stretch>
            <a:fillRect/>
          </a:stretch>
        </p:blipFill>
        <p:spPr>
          <a:xfrm>
            <a:off x="14421962" y="4771754"/>
            <a:ext cx="2032000" cy="2260600"/>
          </a:xfrm>
          <a:prstGeom prst="rect">
            <a:avLst/>
          </a:prstGeom>
        </p:spPr>
      </p:pic>
    </p:spTree>
    <p:extLst>
      <p:ext uri="{BB962C8B-B14F-4D97-AF65-F5344CB8AC3E}">
        <p14:creationId xmlns:p14="http://schemas.microsoft.com/office/powerpoint/2010/main" val="918235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40212"/>
          </a:xfrm>
          <a:prstGeom prst="rect">
            <a:avLst/>
          </a:prstGeom>
          <a:solidFill>
            <a:srgbClr val="6B948C">
              <a:alpha val="80784"/>
            </a:srgbClr>
          </a:solidFill>
        </p:spPr>
        <p:txBody>
          <a:bodyPr/>
          <a:lstStyle/>
          <a:p>
            <a:endParaRPr lang="en-GB" dirty="0"/>
          </a:p>
        </p:txBody>
      </p:sp>
      <p:pic>
        <p:nvPicPr>
          <p:cNvPr id="3" name="Picture 3"/>
          <p:cNvPicPr>
            <a:picLocks noChangeAspect="1"/>
          </p:cNvPicPr>
          <p:nvPr/>
        </p:nvPicPr>
        <p:blipFill>
          <a:blip r:embed="rId3">
            <a:alphaModFix amt="46000"/>
          </a:blip>
          <a:srcRect/>
          <a:stretch>
            <a:fillRect/>
          </a:stretch>
        </p:blipFill>
        <p:spPr>
          <a:xfrm>
            <a:off x="761658" y="2494527"/>
            <a:ext cx="9716132" cy="7846788"/>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2358189" y="744179"/>
            <a:ext cx="12725400" cy="800347"/>
          </a:xfrm>
          <a:prstGeom prst="rect">
            <a:avLst/>
          </a:prstGeom>
          <a:noFill/>
        </p:spPr>
        <p:txBody>
          <a:bodyPr wrap="square" rtlCol="0">
            <a:spAutoFit/>
          </a:bodyPr>
          <a:lstStyle/>
          <a:p>
            <a:pPr algn="ctr"/>
            <a:r>
              <a:rPr lang="en-GB" sz="4601" b="1" dirty="0">
                <a:solidFill>
                  <a:schemeClr val="bg1"/>
                </a:solidFill>
                <a:latin typeface="Ebrima" panose="02000000000000000000" pitchFamily="2" charset="0"/>
                <a:ea typeface="Ebrima" panose="02000000000000000000" pitchFamily="2" charset="0"/>
                <a:cs typeface="Ebrima" panose="02000000000000000000" pitchFamily="2" charset="0"/>
              </a:rPr>
              <a:t>School website and social media</a:t>
            </a:r>
          </a:p>
        </p:txBody>
      </p:sp>
      <p:sp>
        <p:nvSpPr>
          <p:cNvPr id="6" name="TextBox 5">
            <a:extLst>
              <a:ext uri="{FF2B5EF4-FFF2-40B4-BE49-F238E27FC236}">
                <a16:creationId xmlns:a16="http://schemas.microsoft.com/office/drawing/2014/main" id="{2E6FAFD5-98E2-DA18-E539-E61EF659E55F}"/>
              </a:ext>
            </a:extLst>
          </p:cNvPr>
          <p:cNvSpPr txBox="1"/>
          <p:nvPr/>
        </p:nvSpPr>
        <p:spPr>
          <a:xfrm>
            <a:off x="529388" y="2608316"/>
            <a:ext cx="17758611" cy="3647152"/>
          </a:xfrm>
          <a:prstGeom prst="rect">
            <a:avLst/>
          </a:prstGeom>
          <a:noFill/>
        </p:spPr>
        <p:txBody>
          <a:bodyPr wrap="square" rtlCol="0">
            <a:spAutoFit/>
          </a:bodyPr>
          <a:lstStyle/>
          <a:p>
            <a:pPr marL="571500" indent="-571500" algn="l">
              <a:buFont typeface="Arial" panose="020B0604020202020204" pitchFamily="34" charset="0"/>
              <a:buChar char="•"/>
            </a:pPr>
            <a:r>
              <a:rPr lang="en-GB" sz="3300" dirty="0">
                <a:latin typeface="Ebrima" panose="02000000000000000000" pitchFamily="2" charset="0"/>
                <a:ea typeface="Ebrima" panose="02000000000000000000" pitchFamily="2" charset="0"/>
                <a:cs typeface="Ebrima" panose="02000000000000000000" pitchFamily="2" charset="0"/>
              </a:rPr>
              <a:t>Please visit our school service for further information </a:t>
            </a:r>
          </a:p>
          <a:p>
            <a:pPr algn="l"/>
            <a:r>
              <a:rPr lang="en-GB" sz="3300" dirty="0">
                <a:latin typeface="Ebrima" panose="02000000000000000000" pitchFamily="2" charset="0"/>
                <a:ea typeface="Ebrima" panose="02000000000000000000" pitchFamily="2" charset="0"/>
                <a:cs typeface="Ebrima" panose="02000000000000000000" pitchFamily="2" charset="0"/>
              </a:rPr>
              <a:t> </a:t>
            </a:r>
            <a:r>
              <a:rPr lang="en-GB" sz="3300" dirty="0">
                <a:latin typeface="Ebrima" panose="02000000000000000000" pitchFamily="2" charset="0"/>
                <a:ea typeface="Ebrima" panose="02000000000000000000" pitchFamily="2" charset="0"/>
                <a:cs typeface="Ebrima" panose="02000000000000000000" pitchFamily="2" charset="0"/>
                <a:hlinkClick r:id="" action="ppaction://noaction"/>
              </a:rPr>
              <a:t>https://knockhall primary school.co.uk</a:t>
            </a:r>
            <a:r>
              <a:rPr lang="en-GB" sz="3300" dirty="0">
                <a:latin typeface="Ebrima" panose="02000000000000000000" pitchFamily="2" charset="0"/>
                <a:ea typeface="Ebrima" panose="02000000000000000000" pitchFamily="2" charset="0"/>
                <a:cs typeface="Ebrima" panose="02000000000000000000" pitchFamily="2" charset="0"/>
              </a:rPr>
              <a:t> </a:t>
            </a:r>
          </a:p>
          <a:p>
            <a:pPr marL="457200" indent="-457200" algn="l">
              <a:buFont typeface="Arial" panose="020B0604020202020204" pitchFamily="34" charset="0"/>
              <a:buChar char="•"/>
            </a:pPr>
            <a:endParaRPr lang="en-GB" sz="3300" dirty="0">
              <a:latin typeface="Ebrima" panose="02000000000000000000" pitchFamily="2" charset="0"/>
              <a:ea typeface="Ebrima" panose="02000000000000000000" pitchFamily="2" charset="0"/>
              <a:cs typeface="Ebrima" panose="02000000000000000000" pitchFamily="2" charset="0"/>
            </a:endParaRPr>
          </a:p>
          <a:p>
            <a:pPr marL="457200" indent="-457200" algn="l">
              <a:buFont typeface="Arial" panose="020B0604020202020204" pitchFamily="34" charset="0"/>
              <a:buChar char="•"/>
            </a:pPr>
            <a:r>
              <a:rPr lang="en-GB" sz="3300" dirty="0">
                <a:latin typeface="Ebrima" panose="02000000000000000000" pitchFamily="2" charset="0"/>
                <a:ea typeface="Ebrima" panose="02000000000000000000" pitchFamily="2" charset="0"/>
                <a:cs typeface="Ebrima" panose="02000000000000000000" pitchFamily="2" charset="0"/>
              </a:rPr>
              <a:t>Part of the Woodland Academy Trust</a:t>
            </a:r>
          </a:p>
          <a:p>
            <a:pPr marL="457200" indent="-457200" algn="l">
              <a:buFont typeface="Arial" panose="020B0604020202020204" pitchFamily="34" charset="0"/>
              <a:buChar char="•"/>
            </a:pPr>
            <a:endParaRPr lang="en-GB" sz="3300" dirty="0">
              <a:latin typeface="Ebrima" panose="02000000000000000000" pitchFamily="2" charset="0"/>
              <a:ea typeface="Ebrima" panose="02000000000000000000" pitchFamily="2" charset="0"/>
              <a:cs typeface="Ebrima" panose="02000000000000000000" pitchFamily="2" charset="0"/>
            </a:endParaRPr>
          </a:p>
          <a:p>
            <a:pPr marL="457200" indent="-457200" algn="l">
              <a:buFont typeface="Arial" panose="020B0604020202020204" pitchFamily="34" charset="0"/>
              <a:buChar char="•"/>
            </a:pPr>
            <a:endParaRPr lang="en-GB" sz="3300" dirty="0"/>
          </a:p>
          <a:p>
            <a:pPr algn="l"/>
            <a:endParaRPr lang="en-US" sz="3300" dirty="0"/>
          </a:p>
        </p:txBody>
      </p:sp>
      <p:pic>
        <p:nvPicPr>
          <p:cNvPr id="5" name="Picture 6">
            <a:extLst>
              <a:ext uri="{FF2B5EF4-FFF2-40B4-BE49-F238E27FC236}">
                <a16:creationId xmlns:a16="http://schemas.microsoft.com/office/drawing/2014/main" id="{E6E70753-EC9D-9850-7385-DE1B88441F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00550" y="2608315"/>
            <a:ext cx="2158062" cy="3727087"/>
          </a:xfrm>
          <a:prstGeom prst="rect">
            <a:avLst/>
          </a:prstGeom>
        </p:spPr>
      </p:pic>
      <p:pic>
        <p:nvPicPr>
          <p:cNvPr id="7" name="Picture 7">
            <a:extLst>
              <a:ext uri="{FF2B5EF4-FFF2-40B4-BE49-F238E27FC236}">
                <a16:creationId xmlns:a16="http://schemas.microsoft.com/office/drawing/2014/main" id="{12128158-F066-5A2C-ABD7-81A9F6CB5B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16743" y="2608315"/>
            <a:ext cx="1954419" cy="3727087"/>
          </a:xfrm>
          <a:prstGeom prst="rect">
            <a:avLst/>
          </a:prstGeom>
        </p:spPr>
      </p:pic>
      <p:pic>
        <p:nvPicPr>
          <p:cNvPr id="8" name="Picture 8">
            <a:extLst>
              <a:ext uri="{FF2B5EF4-FFF2-40B4-BE49-F238E27FC236}">
                <a16:creationId xmlns:a16="http://schemas.microsoft.com/office/drawing/2014/main" id="{EEB4841A-60DD-64C1-A9ED-B39CD6C72D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7133" y="4815046"/>
            <a:ext cx="2103120" cy="4425950"/>
          </a:xfrm>
          <a:prstGeom prst="rect">
            <a:avLst/>
          </a:prstGeom>
        </p:spPr>
      </p:pic>
    </p:spTree>
    <p:extLst>
      <p:ext uri="{BB962C8B-B14F-4D97-AF65-F5344CB8AC3E}">
        <p14:creationId xmlns:p14="http://schemas.microsoft.com/office/powerpoint/2010/main" val="56097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p:nvPr/>
        </p:nvSpPr>
        <p:spPr>
          <a:xfrm>
            <a:off x="843855" y="548506"/>
            <a:ext cx="17253590" cy="1062020"/>
          </a:xfrm>
          <a:prstGeom prst="rect">
            <a:avLst/>
          </a:prstGeom>
          <a:solidFill>
            <a:srgbClr val="6B948C">
              <a:alpha val="84705"/>
            </a:srgbClr>
          </a:solidFill>
          <a:ln>
            <a:noFill/>
          </a:ln>
        </p:spPr>
        <p:txBody>
          <a:bodyPr spcFirstLastPara="1" wrap="square" lIns="91425" tIns="91425" rIns="91425" bIns="91425" anchor="ctr" anchorCtr="0">
            <a:noAutofit/>
          </a:bodyPr>
          <a:lstStyle/>
          <a:p>
            <a:endParaRPr lang="en-GB" dirty="0"/>
          </a:p>
        </p:txBody>
      </p:sp>
      <p:sp>
        <p:nvSpPr>
          <p:cNvPr id="102" name="Google Shape;102;p2"/>
          <p:cNvSpPr/>
          <p:nvPr/>
        </p:nvSpPr>
        <p:spPr>
          <a:xfrm rot="-5400000">
            <a:off x="13871936" y="-3138060"/>
            <a:ext cx="20651" cy="9476519"/>
          </a:xfrm>
          <a:prstGeom prst="rect">
            <a:avLst/>
          </a:prstGeom>
          <a:solidFill>
            <a:srgbClr val="545454"/>
          </a:solidFill>
          <a:ln>
            <a:noFill/>
          </a:ln>
        </p:spPr>
        <p:txBody>
          <a:bodyPr spcFirstLastPara="1" wrap="square" lIns="91425" tIns="91425" rIns="91425" bIns="91425" anchor="ctr" anchorCtr="0">
            <a:noAutofit/>
          </a:bodyPr>
          <a:lstStyle/>
          <a:p>
            <a:endParaRPr dirty="0"/>
          </a:p>
        </p:txBody>
      </p:sp>
      <p:sp>
        <p:nvSpPr>
          <p:cNvPr id="104" name="Google Shape;104;p2"/>
          <p:cNvSpPr txBox="1"/>
          <p:nvPr/>
        </p:nvSpPr>
        <p:spPr>
          <a:xfrm>
            <a:off x="843854" y="2267291"/>
            <a:ext cx="17253590" cy="6647974"/>
          </a:xfrm>
          <a:prstGeom prst="rect">
            <a:avLst/>
          </a:prstGeom>
          <a:noFill/>
          <a:ln>
            <a:noFill/>
          </a:ln>
        </p:spPr>
        <p:txBody>
          <a:bodyPr spcFirstLastPara="1" wrap="square" lIns="0" tIns="0" rIns="0" bIns="0" anchor="t" anchorCtr="0">
            <a:spAutoFit/>
          </a:bodyPr>
          <a:lstStyle/>
          <a:p>
            <a:pPr>
              <a:lnSpc>
                <a:spcPct val="119979"/>
              </a:lnSpc>
            </a:pPr>
            <a:r>
              <a:rPr lang="en-GB" sz="3600" dirty="0"/>
              <a:t>Miss Yiannadji – Head teacher </a:t>
            </a:r>
          </a:p>
          <a:p>
            <a:pPr>
              <a:lnSpc>
                <a:spcPct val="119979"/>
              </a:lnSpc>
            </a:pPr>
            <a:endParaRPr lang="en-GB" sz="3600" dirty="0"/>
          </a:p>
          <a:p>
            <a:pPr>
              <a:lnSpc>
                <a:spcPct val="119979"/>
              </a:lnSpc>
            </a:pPr>
            <a:r>
              <a:rPr lang="en-GB" sz="3600" dirty="0"/>
              <a:t>											</a:t>
            </a:r>
          </a:p>
          <a:p>
            <a:pPr>
              <a:lnSpc>
                <a:spcPct val="119979"/>
              </a:lnSpc>
            </a:pPr>
            <a:endParaRPr lang="en-GB" sz="3600" dirty="0"/>
          </a:p>
          <a:p>
            <a:pPr>
              <a:lnSpc>
                <a:spcPct val="119979"/>
              </a:lnSpc>
            </a:pPr>
            <a:endParaRPr lang="en-GB" sz="3600" dirty="0"/>
          </a:p>
          <a:p>
            <a:pPr>
              <a:lnSpc>
                <a:spcPct val="119979"/>
              </a:lnSpc>
            </a:pPr>
            <a:r>
              <a:rPr lang="en-GB" sz="3600" dirty="0"/>
              <a:t>Mrs Riley, Mrs Wady and Miss Allen – Senior Leadership Team</a:t>
            </a:r>
          </a:p>
          <a:p>
            <a:pPr>
              <a:lnSpc>
                <a:spcPct val="119979"/>
              </a:lnSpc>
            </a:pPr>
            <a:endParaRPr lang="en-GB" sz="3600" dirty="0"/>
          </a:p>
          <a:p>
            <a:pPr>
              <a:lnSpc>
                <a:spcPct val="119979"/>
              </a:lnSpc>
            </a:pPr>
            <a:endParaRPr lang="en-GB" sz="3600" dirty="0"/>
          </a:p>
          <a:p>
            <a:pPr>
              <a:lnSpc>
                <a:spcPct val="119979"/>
              </a:lnSpc>
            </a:pPr>
            <a:endParaRPr lang="en-GB" sz="3600" dirty="0"/>
          </a:p>
          <a:p>
            <a:pPr>
              <a:lnSpc>
                <a:spcPct val="119979"/>
              </a:lnSpc>
            </a:pPr>
            <a:endParaRPr lang="en-GB" sz="3600" dirty="0"/>
          </a:p>
        </p:txBody>
      </p:sp>
      <p:sp>
        <p:nvSpPr>
          <p:cNvPr id="4" name="TextBox 4">
            <a:extLst>
              <a:ext uri="{FF2B5EF4-FFF2-40B4-BE49-F238E27FC236}">
                <a16:creationId xmlns:a16="http://schemas.microsoft.com/office/drawing/2014/main" id="{F417001C-BE25-F41D-455A-2E0C59FFDB53}"/>
              </a:ext>
            </a:extLst>
          </p:cNvPr>
          <p:cNvSpPr txBox="1"/>
          <p:nvPr/>
        </p:nvSpPr>
        <p:spPr>
          <a:xfrm>
            <a:off x="843855" y="548506"/>
            <a:ext cx="5427292" cy="87972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7499"/>
              </a:lnSpc>
              <a:spcBef>
                <a:spcPct val="0"/>
              </a:spcBef>
            </a:pPr>
            <a:r>
              <a:rPr lang="en-GB" sz="4999" spc="49" dirty="0">
                <a:solidFill>
                  <a:srgbClr val="FEFFFF"/>
                </a:solidFill>
                <a:latin typeface="Montserrat Light"/>
              </a:rPr>
              <a:t>Meet the Staff</a:t>
            </a:r>
            <a:endParaRPr lang="en-US" sz="4999" spc="49" dirty="0">
              <a:solidFill>
                <a:srgbClr val="FEFFFF"/>
              </a:solidFill>
              <a:latin typeface="Montserrat Light"/>
            </a:endParaRPr>
          </a:p>
        </p:txBody>
      </p:sp>
      <p:pic>
        <p:nvPicPr>
          <p:cNvPr id="7" name="Picture 6">
            <a:extLst>
              <a:ext uri="{FF2B5EF4-FFF2-40B4-BE49-F238E27FC236}">
                <a16:creationId xmlns:a16="http://schemas.microsoft.com/office/drawing/2014/main" id="{748382D7-C87C-EA2B-7C0A-514F677D089B}"/>
              </a:ext>
            </a:extLst>
          </p:cNvPr>
          <p:cNvPicPr>
            <a:picLocks noChangeAspect="1"/>
          </p:cNvPicPr>
          <p:nvPr/>
        </p:nvPicPr>
        <p:blipFill rotWithShape="1">
          <a:blip r:embed="rId3"/>
          <a:srcRect r="52895" b="52700"/>
          <a:stretch/>
        </p:blipFill>
        <p:spPr>
          <a:xfrm>
            <a:off x="7470271" y="2449582"/>
            <a:ext cx="1989976" cy="2563255"/>
          </a:xfrm>
          <a:prstGeom prst="rect">
            <a:avLst/>
          </a:prstGeom>
        </p:spPr>
      </p:pic>
      <p:pic>
        <p:nvPicPr>
          <p:cNvPr id="9" name="Picture 8">
            <a:extLst>
              <a:ext uri="{FF2B5EF4-FFF2-40B4-BE49-F238E27FC236}">
                <a16:creationId xmlns:a16="http://schemas.microsoft.com/office/drawing/2014/main" id="{48A5027F-865B-B769-584A-7A9129C1372D}"/>
              </a:ext>
            </a:extLst>
          </p:cNvPr>
          <p:cNvPicPr>
            <a:picLocks noChangeAspect="1"/>
          </p:cNvPicPr>
          <p:nvPr/>
        </p:nvPicPr>
        <p:blipFill rotWithShape="1">
          <a:blip r:embed="rId3"/>
          <a:srcRect l="51296" b="52700"/>
          <a:stretch/>
        </p:blipFill>
        <p:spPr>
          <a:xfrm>
            <a:off x="5480295" y="6171034"/>
            <a:ext cx="1989976" cy="2563255"/>
          </a:xfrm>
          <a:prstGeom prst="rect">
            <a:avLst/>
          </a:prstGeom>
        </p:spPr>
      </p:pic>
      <p:pic>
        <p:nvPicPr>
          <p:cNvPr id="13" name="Picture 12">
            <a:extLst>
              <a:ext uri="{FF2B5EF4-FFF2-40B4-BE49-F238E27FC236}">
                <a16:creationId xmlns:a16="http://schemas.microsoft.com/office/drawing/2014/main" id="{9F12E338-F58C-0475-2682-3B40D79ED3B5}"/>
              </a:ext>
            </a:extLst>
          </p:cNvPr>
          <p:cNvPicPr>
            <a:picLocks noChangeAspect="1"/>
          </p:cNvPicPr>
          <p:nvPr/>
        </p:nvPicPr>
        <p:blipFill rotWithShape="1">
          <a:blip r:embed="rId3"/>
          <a:srcRect t="54283" r="51259"/>
          <a:stretch/>
        </p:blipFill>
        <p:spPr>
          <a:xfrm>
            <a:off x="2126674" y="6171034"/>
            <a:ext cx="2070801" cy="2491607"/>
          </a:xfrm>
          <a:prstGeom prst="rect">
            <a:avLst/>
          </a:prstGeom>
        </p:spPr>
      </p:pic>
    </p:spTree>
    <p:extLst>
      <p:ext uri="{BB962C8B-B14F-4D97-AF65-F5344CB8AC3E}">
        <p14:creationId xmlns:p14="http://schemas.microsoft.com/office/powerpoint/2010/main" val="352195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p:nvPr/>
        </p:nvSpPr>
        <p:spPr>
          <a:xfrm>
            <a:off x="843855" y="548506"/>
            <a:ext cx="17253590" cy="1062020"/>
          </a:xfrm>
          <a:prstGeom prst="rect">
            <a:avLst/>
          </a:prstGeom>
          <a:solidFill>
            <a:srgbClr val="6B948C">
              <a:alpha val="84705"/>
            </a:srgbClr>
          </a:solidFill>
          <a:ln>
            <a:noFill/>
          </a:ln>
        </p:spPr>
        <p:txBody>
          <a:bodyPr spcFirstLastPara="1" wrap="square" lIns="91425" tIns="91425" rIns="91425" bIns="91425" anchor="ctr" anchorCtr="0">
            <a:noAutofit/>
          </a:bodyPr>
          <a:lstStyle/>
          <a:p>
            <a:endParaRPr lang="en-GB" dirty="0"/>
          </a:p>
        </p:txBody>
      </p:sp>
      <p:sp>
        <p:nvSpPr>
          <p:cNvPr id="102" name="Google Shape;102;p2"/>
          <p:cNvSpPr/>
          <p:nvPr/>
        </p:nvSpPr>
        <p:spPr>
          <a:xfrm rot="-5400000">
            <a:off x="13871936" y="-3138060"/>
            <a:ext cx="20651" cy="9476519"/>
          </a:xfrm>
          <a:prstGeom prst="rect">
            <a:avLst/>
          </a:prstGeom>
          <a:solidFill>
            <a:srgbClr val="545454"/>
          </a:solidFill>
          <a:ln>
            <a:noFill/>
          </a:ln>
        </p:spPr>
        <p:txBody>
          <a:bodyPr spcFirstLastPara="1" wrap="square" lIns="91425" tIns="91425" rIns="91425" bIns="91425" anchor="ctr" anchorCtr="0">
            <a:noAutofit/>
          </a:bodyPr>
          <a:lstStyle/>
          <a:p>
            <a:endParaRPr dirty="0"/>
          </a:p>
        </p:txBody>
      </p:sp>
      <p:sp>
        <p:nvSpPr>
          <p:cNvPr id="104" name="Google Shape;104;p2"/>
          <p:cNvSpPr txBox="1"/>
          <p:nvPr/>
        </p:nvSpPr>
        <p:spPr>
          <a:xfrm>
            <a:off x="843854" y="2267291"/>
            <a:ext cx="17253590" cy="6647974"/>
          </a:xfrm>
          <a:prstGeom prst="rect">
            <a:avLst/>
          </a:prstGeom>
          <a:noFill/>
          <a:ln>
            <a:noFill/>
          </a:ln>
        </p:spPr>
        <p:txBody>
          <a:bodyPr spcFirstLastPara="1" wrap="square" lIns="0" tIns="0" rIns="0" bIns="0" anchor="t" anchorCtr="0">
            <a:spAutoFit/>
          </a:bodyPr>
          <a:lstStyle/>
          <a:p>
            <a:pPr>
              <a:lnSpc>
                <a:spcPct val="119979"/>
              </a:lnSpc>
            </a:pPr>
            <a:r>
              <a:rPr lang="en-GB" sz="3600" dirty="0"/>
              <a:t>Nursery (Ducklings) – Miss Taylor</a:t>
            </a:r>
          </a:p>
          <a:p>
            <a:pPr>
              <a:lnSpc>
                <a:spcPct val="119979"/>
              </a:lnSpc>
            </a:pPr>
            <a:endParaRPr lang="en-GB" sz="3600" dirty="0"/>
          </a:p>
          <a:p>
            <a:pPr>
              <a:lnSpc>
                <a:spcPct val="119979"/>
              </a:lnSpc>
            </a:pPr>
            <a:r>
              <a:rPr lang="en-GB" sz="3600" dirty="0"/>
              <a:t>								</a:t>
            </a:r>
            <a:br>
              <a:rPr lang="en-GB" sz="3600" dirty="0"/>
            </a:br>
            <a:r>
              <a:rPr lang="en-GB" sz="3600" dirty="0"/>
              <a:t>Reception – </a:t>
            </a:r>
          </a:p>
          <a:p>
            <a:pPr>
              <a:lnSpc>
                <a:spcPct val="119979"/>
              </a:lnSpc>
            </a:pPr>
            <a:r>
              <a:rPr lang="en-GB" sz="3600" dirty="0"/>
              <a:t>Owlets – Miss Shergill</a:t>
            </a:r>
          </a:p>
          <a:p>
            <a:pPr>
              <a:lnSpc>
                <a:spcPct val="119979"/>
              </a:lnSpc>
            </a:pPr>
            <a:endParaRPr lang="en-GB" sz="3600" dirty="0"/>
          </a:p>
          <a:p>
            <a:pPr>
              <a:lnSpc>
                <a:spcPct val="119979"/>
              </a:lnSpc>
            </a:pPr>
            <a:endParaRPr lang="en-GB" sz="3600" dirty="0"/>
          </a:p>
          <a:p>
            <a:pPr>
              <a:lnSpc>
                <a:spcPct val="119979"/>
              </a:lnSpc>
            </a:pPr>
            <a:endParaRPr lang="en-GB" sz="3600" dirty="0"/>
          </a:p>
          <a:p>
            <a:pPr>
              <a:lnSpc>
                <a:spcPct val="119979"/>
              </a:lnSpc>
            </a:pPr>
            <a:r>
              <a:rPr lang="en-GB" sz="3600" dirty="0"/>
              <a:t>Cygnets - Mrs </a:t>
            </a:r>
            <a:r>
              <a:rPr lang="en-GB" sz="3600" dirty="0" err="1"/>
              <a:t>Journet</a:t>
            </a:r>
            <a:endParaRPr lang="en-GB" sz="3600" dirty="0"/>
          </a:p>
          <a:p>
            <a:pPr>
              <a:lnSpc>
                <a:spcPct val="119979"/>
              </a:lnSpc>
            </a:pPr>
            <a:endParaRPr lang="en-GB" sz="3600" dirty="0"/>
          </a:p>
        </p:txBody>
      </p:sp>
      <p:sp>
        <p:nvSpPr>
          <p:cNvPr id="4" name="TextBox 4">
            <a:extLst>
              <a:ext uri="{FF2B5EF4-FFF2-40B4-BE49-F238E27FC236}">
                <a16:creationId xmlns:a16="http://schemas.microsoft.com/office/drawing/2014/main" id="{F417001C-BE25-F41D-455A-2E0C59FFDB53}"/>
              </a:ext>
            </a:extLst>
          </p:cNvPr>
          <p:cNvSpPr txBox="1"/>
          <p:nvPr/>
        </p:nvSpPr>
        <p:spPr>
          <a:xfrm>
            <a:off x="843854" y="548506"/>
            <a:ext cx="9266587" cy="87972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7499"/>
              </a:lnSpc>
              <a:spcBef>
                <a:spcPct val="0"/>
              </a:spcBef>
            </a:pPr>
            <a:r>
              <a:rPr lang="en-GB" sz="4999" spc="49" dirty="0">
                <a:solidFill>
                  <a:srgbClr val="FEFFFF"/>
                </a:solidFill>
                <a:latin typeface="Montserrat Light"/>
              </a:rPr>
              <a:t>Meet the class teams</a:t>
            </a:r>
            <a:endParaRPr lang="en-US" sz="4999" spc="49" dirty="0">
              <a:solidFill>
                <a:srgbClr val="FEFFFF"/>
              </a:solidFill>
              <a:latin typeface="Montserrat Light"/>
            </a:endParaRPr>
          </a:p>
        </p:txBody>
      </p:sp>
      <p:pic>
        <p:nvPicPr>
          <p:cNvPr id="16" name="Picture 15">
            <a:extLst>
              <a:ext uri="{FF2B5EF4-FFF2-40B4-BE49-F238E27FC236}">
                <a16:creationId xmlns:a16="http://schemas.microsoft.com/office/drawing/2014/main" id="{70E4AAB7-CE87-B8F1-EE4D-F8C85A9C438B}"/>
              </a:ext>
            </a:extLst>
          </p:cNvPr>
          <p:cNvPicPr>
            <a:picLocks noChangeAspect="1"/>
          </p:cNvPicPr>
          <p:nvPr/>
        </p:nvPicPr>
        <p:blipFill>
          <a:blip r:embed="rId3"/>
          <a:stretch>
            <a:fillRect/>
          </a:stretch>
        </p:blipFill>
        <p:spPr>
          <a:xfrm>
            <a:off x="7693859" y="4345474"/>
            <a:ext cx="1973219" cy="2491607"/>
          </a:xfrm>
          <a:prstGeom prst="rect">
            <a:avLst/>
          </a:prstGeom>
        </p:spPr>
      </p:pic>
      <p:pic>
        <p:nvPicPr>
          <p:cNvPr id="6" name="Picture 5">
            <a:extLst>
              <a:ext uri="{FF2B5EF4-FFF2-40B4-BE49-F238E27FC236}">
                <a16:creationId xmlns:a16="http://schemas.microsoft.com/office/drawing/2014/main" id="{A22540DF-42BA-4613-AE13-CDC7943FFC60}"/>
              </a:ext>
            </a:extLst>
          </p:cNvPr>
          <p:cNvPicPr>
            <a:picLocks noChangeAspect="1"/>
          </p:cNvPicPr>
          <p:nvPr/>
        </p:nvPicPr>
        <p:blipFill>
          <a:blip r:embed="rId4"/>
          <a:stretch>
            <a:fillRect/>
          </a:stretch>
        </p:blipFill>
        <p:spPr>
          <a:xfrm rot="5400000">
            <a:off x="8452392" y="7548393"/>
            <a:ext cx="2577180" cy="1932885"/>
          </a:xfrm>
          <a:prstGeom prst="rect">
            <a:avLst/>
          </a:prstGeom>
        </p:spPr>
      </p:pic>
      <p:pic>
        <p:nvPicPr>
          <p:cNvPr id="2" name="Picture 1">
            <a:extLst>
              <a:ext uri="{FF2B5EF4-FFF2-40B4-BE49-F238E27FC236}">
                <a16:creationId xmlns:a16="http://schemas.microsoft.com/office/drawing/2014/main" id="{2E13BF96-590B-D0CC-2A4A-8BF126D556A8}"/>
              </a:ext>
            </a:extLst>
          </p:cNvPr>
          <p:cNvPicPr>
            <a:picLocks noChangeAspect="1"/>
          </p:cNvPicPr>
          <p:nvPr/>
        </p:nvPicPr>
        <p:blipFill>
          <a:blip r:embed="rId5"/>
          <a:stretch>
            <a:fillRect/>
          </a:stretch>
        </p:blipFill>
        <p:spPr>
          <a:xfrm rot="5400000">
            <a:off x="10268286" y="2064948"/>
            <a:ext cx="2342262" cy="1756696"/>
          </a:xfrm>
          <a:prstGeom prst="rect">
            <a:avLst/>
          </a:prstGeom>
        </p:spPr>
      </p:pic>
    </p:spTree>
    <p:extLst>
      <p:ext uri="{BB962C8B-B14F-4D97-AF65-F5344CB8AC3E}">
        <p14:creationId xmlns:p14="http://schemas.microsoft.com/office/powerpoint/2010/main" val="3160232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2440212"/>
          </a:xfrm>
          <a:prstGeom prst="rect">
            <a:avLst/>
          </a:prstGeom>
          <a:solidFill>
            <a:srgbClr val="6B948C">
              <a:alpha val="80784"/>
            </a:srgbClr>
          </a:solidFill>
        </p:spPr>
        <p:txBody>
          <a:bodyPr/>
          <a:lstStyle/>
          <a:p>
            <a:endParaRPr lang="en-GB" dirty="0"/>
          </a:p>
        </p:txBody>
      </p:sp>
      <p:pic>
        <p:nvPicPr>
          <p:cNvPr id="3" name="Picture 3"/>
          <p:cNvPicPr>
            <a:picLocks noChangeAspect="1"/>
          </p:cNvPicPr>
          <p:nvPr/>
        </p:nvPicPr>
        <p:blipFill>
          <a:blip r:embed="rId3">
            <a:alphaModFix amt="21999"/>
          </a:blip>
          <a:srcRect/>
          <a:stretch>
            <a:fillRect/>
          </a:stretch>
        </p:blipFill>
        <p:spPr>
          <a:xfrm>
            <a:off x="5558277" y="2440212"/>
            <a:ext cx="7769150" cy="7769150"/>
          </a:xfrm>
          <a:prstGeom prst="rect">
            <a:avLst/>
          </a:prstGeom>
        </p:spPr>
      </p:pic>
      <p:sp>
        <p:nvSpPr>
          <p:cNvPr id="4" name="TextBox 4"/>
          <p:cNvSpPr txBox="1"/>
          <p:nvPr/>
        </p:nvSpPr>
        <p:spPr>
          <a:xfrm>
            <a:off x="3607955" y="647699"/>
            <a:ext cx="11083635" cy="879728"/>
          </a:xfrm>
          <a:prstGeom prst="rect">
            <a:avLst/>
          </a:prstGeom>
        </p:spPr>
        <p:txBody>
          <a:bodyPr wrap="square" lIns="0" tIns="0" rIns="0" bIns="0" rtlCol="0" anchor="t">
            <a:spAutoFit/>
          </a:bodyPr>
          <a:lstStyle/>
          <a:p>
            <a:pPr algn="ctr">
              <a:lnSpc>
                <a:spcPts val="7499"/>
              </a:lnSpc>
              <a:spcBef>
                <a:spcPct val="0"/>
              </a:spcBef>
            </a:pPr>
            <a:r>
              <a:rPr lang="en-GB" sz="4999" spc="49" dirty="0">
                <a:solidFill>
                  <a:srgbClr val="FEFFFF"/>
                </a:solidFill>
                <a:latin typeface="Montserrat Light"/>
              </a:rPr>
              <a:t>What will your child need?</a:t>
            </a:r>
            <a:endParaRPr lang="en-US" sz="4999" spc="49" dirty="0">
              <a:solidFill>
                <a:srgbClr val="FEFFFF"/>
              </a:solidFill>
              <a:latin typeface="Montserrat Light"/>
            </a:endParaRPr>
          </a:p>
        </p:txBody>
      </p:sp>
      <p:sp>
        <p:nvSpPr>
          <p:cNvPr id="11" name="TextBox 10">
            <a:extLst>
              <a:ext uri="{FF2B5EF4-FFF2-40B4-BE49-F238E27FC236}">
                <a16:creationId xmlns:a16="http://schemas.microsoft.com/office/drawing/2014/main" id="{68355B51-C39E-3033-CC98-F78213FED57A}"/>
              </a:ext>
            </a:extLst>
          </p:cNvPr>
          <p:cNvSpPr txBox="1"/>
          <p:nvPr/>
        </p:nvSpPr>
        <p:spPr>
          <a:xfrm>
            <a:off x="2057400" y="3343471"/>
            <a:ext cx="12877800" cy="2308324"/>
          </a:xfrm>
          <a:prstGeom prst="rect">
            <a:avLst/>
          </a:prstGeom>
          <a:noFill/>
        </p:spPr>
        <p:txBody>
          <a:bodyPr wrap="square" rtlCol="0">
            <a:spAutoFit/>
          </a:bodyPr>
          <a:lstStyle/>
          <a:p>
            <a:r>
              <a:rPr lang="en-GB" b="0" i="0" dirty="0">
                <a:solidFill>
                  <a:srgbClr val="111111"/>
                </a:solidFill>
                <a:effectLst/>
                <a:latin typeface="Roboto" panose="02000000000000000000" pitchFamily="2" charset="0"/>
              </a:rPr>
              <a:t> </a:t>
            </a:r>
          </a:p>
          <a:p>
            <a:endParaRPr lang="en-GB" dirty="0">
              <a:solidFill>
                <a:srgbClr val="111111"/>
              </a:solidFill>
              <a:latin typeface="Roboto" panose="02000000000000000000" pitchFamily="2" charset="0"/>
            </a:endParaRPr>
          </a:p>
          <a:p>
            <a:endParaRPr lang="en-GB" dirty="0"/>
          </a:p>
          <a:p>
            <a:endParaRPr lang="en-GB" dirty="0"/>
          </a:p>
          <a:p>
            <a:endParaRPr lang="en-GB" dirty="0"/>
          </a:p>
          <a:p>
            <a:endParaRPr lang="en-GB" dirty="0"/>
          </a:p>
          <a:p>
            <a:endParaRPr lang="en-GB" dirty="0"/>
          </a:p>
          <a:p>
            <a:r>
              <a:rPr lang="en-GB" dirty="0"/>
              <a:t> </a:t>
            </a:r>
          </a:p>
        </p:txBody>
      </p:sp>
      <p:sp>
        <p:nvSpPr>
          <p:cNvPr id="6" name="Google Shape;163;p7">
            <a:extLst>
              <a:ext uri="{FF2B5EF4-FFF2-40B4-BE49-F238E27FC236}">
                <a16:creationId xmlns:a16="http://schemas.microsoft.com/office/drawing/2014/main" id="{196F79B2-F285-E619-625A-D0087FDB0C86}"/>
              </a:ext>
            </a:extLst>
          </p:cNvPr>
          <p:cNvSpPr txBox="1">
            <a:spLocks/>
          </p:cNvSpPr>
          <p:nvPr/>
        </p:nvSpPr>
        <p:spPr>
          <a:xfrm>
            <a:off x="822959" y="2440212"/>
            <a:ext cx="17080030" cy="6655662"/>
          </a:xfrm>
          <a:prstGeom prst="rect">
            <a:avLst/>
          </a:prstGeom>
          <a:noFill/>
          <a:ln>
            <a:noFill/>
          </a:ln>
        </p:spPr>
        <p:txBody>
          <a:bodyPr spcFirstLastPara="1" wrap="square" lIns="0" tIns="45700" rIns="0" bIns="45700" anchor="t" anchorCtr="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lnSpc>
                <a:spcPct val="90000"/>
              </a:lnSpc>
              <a:spcBef>
                <a:spcPts val="0"/>
              </a:spcBef>
              <a:buSzPts val="2000"/>
              <a:buFont typeface="Arial" pitchFamily="34" charset="0"/>
              <a:buNone/>
            </a:pPr>
            <a:endParaRPr lang="en-GB" b="1" u="sng" dirty="0"/>
          </a:p>
          <a:p>
            <a:pPr marL="91440" indent="0">
              <a:lnSpc>
                <a:spcPct val="90000"/>
              </a:lnSpc>
              <a:spcBef>
                <a:spcPts val="0"/>
              </a:spcBef>
              <a:buSzPts val="2000"/>
              <a:buFont typeface="Arial" pitchFamily="34" charset="0"/>
              <a:buNone/>
            </a:pPr>
            <a:r>
              <a:rPr lang="en-GB" sz="3800" b="1" u="sng" dirty="0"/>
              <a:t>Uniform</a:t>
            </a:r>
            <a:r>
              <a:rPr lang="en-GB" sz="3800" dirty="0"/>
              <a:t>:</a:t>
            </a:r>
          </a:p>
          <a:p>
            <a:pPr marL="91440" indent="0">
              <a:lnSpc>
                <a:spcPct val="90000"/>
              </a:lnSpc>
              <a:spcBef>
                <a:spcPts val="0"/>
              </a:spcBef>
              <a:buSzPts val="2000"/>
              <a:buFont typeface="Arial" pitchFamily="34" charset="0"/>
              <a:buNone/>
            </a:pPr>
            <a:r>
              <a:rPr lang="en-GB" sz="3800" dirty="0"/>
              <a:t>Grey cardigan/ jumper</a:t>
            </a:r>
          </a:p>
          <a:p>
            <a:pPr marL="91440" indent="0">
              <a:lnSpc>
                <a:spcPct val="90000"/>
              </a:lnSpc>
              <a:spcBef>
                <a:spcPts val="0"/>
              </a:spcBef>
              <a:buSzPts val="2000"/>
              <a:buFont typeface="Arial" pitchFamily="34" charset="0"/>
              <a:buNone/>
            </a:pPr>
            <a:r>
              <a:rPr lang="en-GB" sz="3800" dirty="0"/>
              <a:t>White polo shirt</a:t>
            </a:r>
          </a:p>
          <a:p>
            <a:pPr marL="91440" indent="0">
              <a:lnSpc>
                <a:spcPct val="90000"/>
              </a:lnSpc>
              <a:spcBef>
                <a:spcPts val="0"/>
              </a:spcBef>
              <a:buSzPts val="2000"/>
              <a:buFont typeface="Arial" pitchFamily="34" charset="0"/>
              <a:buNone/>
            </a:pPr>
            <a:r>
              <a:rPr lang="en-GB" sz="3800" dirty="0"/>
              <a:t>Grey trousers/ skirt</a:t>
            </a:r>
          </a:p>
          <a:p>
            <a:pPr marL="91440" indent="0">
              <a:lnSpc>
                <a:spcPct val="90000"/>
              </a:lnSpc>
              <a:spcBef>
                <a:spcPts val="0"/>
              </a:spcBef>
              <a:buSzPts val="2000"/>
              <a:buFont typeface="Arial" pitchFamily="34" charset="0"/>
              <a:buNone/>
            </a:pPr>
            <a:r>
              <a:rPr lang="en-GB" sz="3800" dirty="0"/>
              <a:t>Black shoes</a:t>
            </a:r>
          </a:p>
          <a:p>
            <a:pPr marL="91440" indent="0">
              <a:lnSpc>
                <a:spcPct val="90000"/>
              </a:lnSpc>
              <a:spcBef>
                <a:spcPts val="0"/>
              </a:spcBef>
              <a:buSzPts val="2000"/>
              <a:buFont typeface="Arial" pitchFamily="34" charset="0"/>
              <a:buNone/>
            </a:pPr>
            <a:r>
              <a:rPr lang="en-GB" sz="3800" dirty="0"/>
              <a:t>Small Book bag (ideally not a back pack)</a:t>
            </a:r>
          </a:p>
          <a:p>
            <a:pPr marL="91440" indent="0">
              <a:lnSpc>
                <a:spcPct val="90000"/>
              </a:lnSpc>
              <a:spcBef>
                <a:spcPts val="0"/>
              </a:spcBef>
              <a:buSzPts val="2000"/>
              <a:buFont typeface="Arial" pitchFamily="34" charset="0"/>
              <a:buNone/>
            </a:pPr>
            <a:r>
              <a:rPr lang="en-GB" sz="3800" dirty="0"/>
              <a:t>Green gingham dress (optional in Summer)</a:t>
            </a:r>
          </a:p>
          <a:p>
            <a:pPr marL="91440" indent="0">
              <a:lnSpc>
                <a:spcPct val="90000"/>
              </a:lnSpc>
              <a:spcBef>
                <a:spcPts val="0"/>
              </a:spcBef>
              <a:buSzPts val="2000"/>
              <a:buFont typeface="Arial" pitchFamily="34" charset="0"/>
              <a:buNone/>
            </a:pPr>
            <a:endParaRPr lang="en-GB" dirty="0"/>
          </a:p>
          <a:p>
            <a:pPr marL="91440" indent="0">
              <a:lnSpc>
                <a:spcPct val="90000"/>
              </a:lnSpc>
              <a:spcBef>
                <a:spcPts val="0"/>
              </a:spcBef>
              <a:buSzPts val="2000"/>
              <a:buFont typeface="Arial" pitchFamily="34" charset="0"/>
              <a:buNone/>
            </a:pPr>
            <a:endParaRPr lang="en-GB" dirty="0"/>
          </a:p>
          <a:p>
            <a:pPr marL="91440" indent="0">
              <a:lnSpc>
                <a:spcPct val="90000"/>
              </a:lnSpc>
              <a:spcBef>
                <a:spcPts val="0"/>
              </a:spcBef>
              <a:buSzPts val="2000"/>
              <a:buFont typeface="Arial" pitchFamily="34" charset="0"/>
              <a:buNone/>
            </a:pPr>
            <a:r>
              <a:rPr lang="en-GB" dirty="0"/>
              <a:t>Spare clothes in the bags in case a change is needed (this does not have to be uniform)</a:t>
            </a:r>
          </a:p>
          <a:p>
            <a:pPr marL="91440" indent="0">
              <a:lnSpc>
                <a:spcPct val="90000"/>
              </a:lnSpc>
              <a:spcBef>
                <a:spcPts val="0"/>
              </a:spcBef>
              <a:buSzPts val="2000"/>
              <a:buFont typeface="Arial" pitchFamily="34" charset="0"/>
              <a:buNone/>
            </a:pPr>
            <a:endParaRPr lang="en-GB" dirty="0"/>
          </a:p>
          <a:p>
            <a:pPr marL="91440" indent="0">
              <a:lnSpc>
                <a:spcPct val="90000"/>
              </a:lnSpc>
              <a:spcBef>
                <a:spcPts val="0"/>
              </a:spcBef>
              <a:buSzPts val="2000"/>
              <a:buFont typeface="Arial" pitchFamily="34" charset="0"/>
              <a:buNone/>
            </a:pPr>
            <a:endParaRPr lang="en-GB" dirty="0"/>
          </a:p>
          <a:p>
            <a:pPr marL="91440" indent="0">
              <a:lnSpc>
                <a:spcPct val="90000"/>
              </a:lnSpc>
              <a:spcBef>
                <a:spcPts val="0"/>
              </a:spcBef>
              <a:buSzPts val="2000"/>
              <a:buFont typeface="Arial" pitchFamily="34" charset="0"/>
              <a:buNone/>
            </a:pPr>
            <a:endParaRPr lang="en-GB" dirty="0"/>
          </a:p>
          <a:p>
            <a:pPr marL="91440" indent="0">
              <a:lnSpc>
                <a:spcPct val="90000"/>
              </a:lnSpc>
              <a:spcBef>
                <a:spcPts val="0"/>
              </a:spcBef>
              <a:buSzPts val="2000"/>
              <a:buFont typeface="Arial" pitchFamily="34" charset="0"/>
              <a:buNone/>
            </a:pPr>
            <a:endParaRPr lang="en-GB" dirty="0"/>
          </a:p>
          <a:p>
            <a:pPr marL="91440" indent="0">
              <a:lnSpc>
                <a:spcPct val="90000"/>
              </a:lnSpc>
              <a:spcBef>
                <a:spcPts val="0"/>
              </a:spcBef>
              <a:buSzPts val="2000"/>
              <a:buFont typeface="Arial" pitchFamily="34" charset="0"/>
              <a:buNone/>
            </a:pPr>
            <a:endParaRPr lang="en-GB" dirty="0"/>
          </a:p>
          <a:p>
            <a:pPr marL="91440" indent="0">
              <a:lnSpc>
                <a:spcPct val="90000"/>
              </a:lnSpc>
              <a:spcBef>
                <a:spcPts val="0"/>
              </a:spcBef>
              <a:buSzPts val="2000"/>
              <a:buFont typeface="Arial" pitchFamily="34" charset="0"/>
              <a:buNone/>
            </a:pPr>
            <a:r>
              <a:rPr lang="en-GB" b="1" u="sng" dirty="0"/>
              <a:t>EVERYTHING MUST BE CLEARLY LABELLED WITH YOUR CHILD’S NAME</a:t>
            </a:r>
          </a:p>
        </p:txBody>
      </p:sp>
      <p:pic>
        <p:nvPicPr>
          <p:cNvPr id="9" name="Picture 2" descr="V Neck School Sweatshirt Large Sizes - School Uniform 247 | Boys School  Uniform">
            <a:extLst>
              <a:ext uri="{FF2B5EF4-FFF2-40B4-BE49-F238E27FC236}">
                <a16:creationId xmlns:a16="http://schemas.microsoft.com/office/drawing/2014/main" id="{96C423F1-E187-D210-4844-315F2AF7A3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89610" y="7260455"/>
            <a:ext cx="2371639" cy="23716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2A65315-7567-F32B-B913-98538110B73B}"/>
              </a:ext>
            </a:extLst>
          </p:cNvPr>
          <p:cNvPicPr>
            <a:picLocks noChangeAspect="1"/>
          </p:cNvPicPr>
          <p:nvPr/>
        </p:nvPicPr>
        <p:blipFill>
          <a:blip r:embed="rId5"/>
          <a:stretch>
            <a:fillRect/>
          </a:stretch>
        </p:blipFill>
        <p:spPr>
          <a:xfrm>
            <a:off x="12095230" y="6493704"/>
            <a:ext cx="2036083" cy="2371639"/>
          </a:xfrm>
          <a:prstGeom prst="rect">
            <a:avLst/>
          </a:prstGeom>
        </p:spPr>
      </p:pic>
      <p:pic>
        <p:nvPicPr>
          <p:cNvPr id="12" name="Picture 4" descr="Grey Boy's Slim Fit Junior School Trousers | Grays Schoolwear">
            <a:extLst>
              <a:ext uri="{FF2B5EF4-FFF2-40B4-BE49-F238E27FC236}">
                <a16:creationId xmlns:a16="http://schemas.microsoft.com/office/drawing/2014/main" id="{8A7C3160-348C-1CE7-2FDE-C1AF010D2AD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19881" y="2876969"/>
            <a:ext cx="2371639" cy="23623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B110616-1892-DFED-9B18-D4714167FD20}"/>
              </a:ext>
            </a:extLst>
          </p:cNvPr>
          <p:cNvPicPr>
            <a:picLocks noChangeAspect="1"/>
          </p:cNvPicPr>
          <p:nvPr/>
        </p:nvPicPr>
        <p:blipFill>
          <a:blip r:embed="rId7"/>
          <a:stretch>
            <a:fillRect/>
          </a:stretch>
        </p:blipFill>
        <p:spPr>
          <a:xfrm>
            <a:off x="14789610" y="5551473"/>
            <a:ext cx="2881979" cy="1307127"/>
          </a:xfrm>
          <a:prstGeom prst="rect">
            <a:avLst/>
          </a:prstGeom>
        </p:spPr>
      </p:pic>
      <p:pic>
        <p:nvPicPr>
          <p:cNvPr id="14" name="Picture 13">
            <a:extLst>
              <a:ext uri="{FF2B5EF4-FFF2-40B4-BE49-F238E27FC236}">
                <a16:creationId xmlns:a16="http://schemas.microsoft.com/office/drawing/2014/main" id="{58FF6A26-2F3E-ACFB-C840-4AA11016EB18}"/>
              </a:ext>
            </a:extLst>
          </p:cNvPr>
          <p:cNvPicPr>
            <a:picLocks noChangeAspect="1"/>
          </p:cNvPicPr>
          <p:nvPr/>
        </p:nvPicPr>
        <p:blipFill>
          <a:blip r:embed="rId8"/>
          <a:stretch>
            <a:fillRect/>
          </a:stretch>
        </p:blipFill>
        <p:spPr>
          <a:xfrm>
            <a:off x="12790402" y="3548236"/>
            <a:ext cx="2154217" cy="2154217"/>
          </a:xfrm>
          <a:prstGeom prst="rect">
            <a:avLst/>
          </a:prstGeom>
        </p:spPr>
      </p:pic>
      <p:pic>
        <p:nvPicPr>
          <p:cNvPr id="15" name="Picture 2" descr="Book Bag by Unicol">
            <a:extLst>
              <a:ext uri="{FF2B5EF4-FFF2-40B4-BE49-F238E27FC236}">
                <a16:creationId xmlns:a16="http://schemas.microsoft.com/office/drawing/2014/main" id="{CC42857D-0E3D-93D6-EC96-771C97FFB8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80581" y="2440212"/>
            <a:ext cx="2626077" cy="2626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388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40212"/>
          </a:xfrm>
          <a:prstGeom prst="rect">
            <a:avLst/>
          </a:prstGeom>
          <a:solidFill>
            <a:srgbClr val="6B948C">
              <a:alpha val="80784"/>
            </a:srgbClr>
          </a:solidFill>
        </p:spPr>
        <p:txBody>
          <a:bodyPr/>
          <a:lstStyle/>
          <a:p>
            <a:endParaRPr lang="en-GB" dirty="0"/>
          </a:p>
        </p:txBody>
      </p:sp>
      <p:pic>
        <p:nvPicPr>
          <p:cNvPr id="3" name="Picture 3"/>
          <p:cNvPicPr>
            <a:picLocks noChangeAspect="1"/>
          </p:cNvPicPr>
          <p:nvPr/>
        </p:nvPicPr>
        <p:blipFill>
          <a:blip r:embed="rId3">
            <a:alphaModFix amt="21999"/>
          </a:blip>
          <a:srcRect/>
          <a:stretch>
            <a:fillRect/>
          </a:stretch>
        </p:blipFill>
        <p:spPr>
          <a:xfrm>
            <a:off x="5558277" y="2440212"/>
            <a:ext cx="7769150" cy="7769150"/>
          </a:xfrm>
          <a:prstGeom prst="rect">
            <a:avLst/>
          </a:prstGeom>
        </p:spPr>
      </p:pic>
      <p:sp>
        <p:nvSpPr>
          <p:cNvPr id="4" name="TextBox 4"/>
          <p:cNvSpPr txBox="1"/>
          <p:nvPr/>
        </p:nvSpPr>
        <p:spPr>
          <a:xfrm>
            <a:off x="3607955" y="647699"/>
            <a:ext cx="11083635" cy="879728"/>
          </a:xfrm>
          <a:prstGeom prst="rect">
            <a:avLst/>
          </a:prstGeom>
        </p:spPr>
        <p:txBody>
          <a:bodyPr wrap="square" lIns="0" tIns="0" rIns="0" bIns="0" rtlCol="0" anchor="t">
            <a:spAutoFit/>
          </a:bodyPr>
          <a:lstStyle/>
          <a:p>
            <a:pPr algn="ctr">
              <a:lnSpc>
                <a:spcPts val="7499"/>
              </a:lnSpc>
              <a:spcBef>
                <a:spcPct val="0"/>
              </a:spcBef>
            </a:pPr>
            <a:r>
              <a:rPr lang="en-GB" sz="4999" spc="49" dirty="0">
                <a:solidFill>
                  <a:srgbClr val="FEFFFF"/>
                </a:solidFill>
                <a:latin typeface="Montserrat Light"/>
              </a:rPr>
              <a:t>What will your child need?</a:t>
            </a:r>
            <a:endParaRPr lang="en-US" sz="4999" spc="49" dirty="0">
              <a:solidFill>
                <a:srgbClr val="FEFFFF"/>
              </a:solidFill>
              <a:latin typeface="Montserrat Light"/>
            </a:endParaRPr>
          </a:p>
        </p:txBody>
      </p:sp>
      <p:sp>
        <p:nvSpPr>
          <p:cNvPr id="11" name="TextBox 10">
            <a:extLst>
              <a:ext uri="{FF2B5EF4-FFF2-40B4-BE49-F238E27FC236}">
                <a16:creationId xmlns:a16="http://schemas.microsoft.com/office/drawing/2014/main" id="{68355B51-C39E-3033-CC98-F78213FED57A}"/>
              </a:ext>
            </a:extLst>
          </p:cNvPr>
          <p:cNvSpPr txBox="1"/>
          <p:nvPr/>
        </p:nvSpPr>
        <p:spPr>
          <a:xfrm>
            <a:off x="2057400" y="3343471"/>
            <a:ext cx="12877800" cy="2308324"/>
          </a:xfrm>
          <a:prstGeom prst="rect">
            <a:avLst/>
          </a:prstGeom>
          <a:noFill/>
        </p:spPr>
        <p:txBody>
          <a:bodyPr wrap="square" rtlCol="0">
            <a:spAutoFit/>
          </a:bodyPr>
          <a:lstStyle/>
          <a:p>
            <a:r>
              <a:rPr lang="en-GB" b="0" i="0" dirty="0">
                <a:solidFill>
                  <a:srgbClr val="111111"/>
                </a:solidFill>
                <a:effectLst/>
                <a:latin typeface="Roboto" panose="02000000000000000000" pitchFamily="2" charset="0"/>
              </a:rPr>
              <a:t> </a:t>
            </a:r>
          </a:p>
          <a:p>
            <a:endParaRPr lang="en-GB" dirty="0">
              <a:solidFill>
                <a:srgbClr val="111111"/>
              </a:solidFill>
              <a:latin typeface="Roboto" panose="02000000000000000000" pitchFamily="2" charset="0"/>
            </a:endParaRPr>
          </a:p>
          <a:p>
            <a:endParaRPr lang="en-GB" dirty="0"/>
          </a:p>
          <a:p>
            <a:endParaRPr lang="en-GB" dirty="0"/>
          </a:p>
          <a:p>
            <a:endParaRPr lang="en-GB" dirty="0"/>
          </a:p>
          <a:p>
            <a:endParaRPr lang="en-GB" dirty="0"/>
          </a:p>
          <a:p>
            <a:endParaRPr lang="en-GB" dirty="0"/>
          </a:p>
          <a:p>
            <a:r>
              <a:rPr lang="en-GB" dirty="0"/>
              <a:t> </a:t>
            </a:r>
          </a:p>
        </p:txBody>
      </p:sp>
      <p:sp>
        <p:nvSpPr>
          <p:cNvPr id="5" name="Google Shape;163;p7">
            <a:extLst>
              <a:ext uri="{FF2B5EF4-FFF2-40B4-BE49-F238E27FC236}">
                <a16:creationId xmlns:a16="http://schemas.microsoft.com/office/drawing/2014/main" id="{6430DF5C-248F-6999-FB77-FD21D82684D3}"/>
              </a:ext>
            </a:extLst>
          </p:cNvPr>
          <p:cNvSpPr txBox="1">
            <a:spLocks/>
          </p:cNvSpPr>
          <p:nvPr/>
        </p:nvSpPr>
        <p:spPr>
          <a:xfrm>
            <a:off x="548059" y="2663880"/>
            <a:ext cx="17499309" cy="7346393"/>
          </a:xfrm>
          <a:prstGeom prst="rect">
            <a:avLst/>
          </a:prstGeom>
          <a:noFill/>
          <a:ln>
            <a:noFill/>
          </a:ln>
        </p:spPr>
        <p:txBody>
          <a:bodyPr spcFirstLastPara="1" wrap="square" lIns="0" tIns="45700" rIns="0" bIns="4570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0">
              <a:lnSpc>
                <a:spcPct val="90000"/>
              </a:lnSpc>
              <a:spcBef>
                <a:spcPts val="0"/>
              </a:spcBef>
              <a:buSzPts val="2000"/>
              <a:buFont typeface="Arial" pitchFamily="34" charset="0"/>
              <a:buNone/>
            </a:pPr>
            <a:r>
              <a:rPr lang="en-GB" sz="3500" b="1" u="sng" dirty="0"/>
              <a:t>Reception only</a:t>
            </a:r>
          </a:p>
          <a:p>
            <a:pPr marL="91440" indent="0">
              <a:lnSpc>
                <a:spcPct val="90000"/>
              </a:lnSpc>
              <a:spcBef>
                <a:spcPts val="0"/>
              </a:spcBef>
              <a:buSzPts val="2000"/>
              <a:buFont typeface="Arial" pitchFamily="34" charset="0"/>
              <a:buNone/>
            </a:pPr>
            <a:endParaRPr lang="en-GB" sz="3500" u="sng" dirty="0"/>
          </a:p>
          <a:p>
            <a:pPr marL="91440" indent="0">
              <a:lnSpc>
                <a:spcPct val="90000"/>
              </a:lnSpc>
              <a:spcBef>
                <a:spcPts val="0"/>
              </a:spcBef>
              <a:buSzPts val="2000"/>
              <a:buFont typeface="Arial" pitchFamily="34" charset="0"/>
              <a:buNone/>
            </a:pPr>
            <a:r>
              <a:rPr lang="en-GB" sz="3500" u="sng" dirty="0"/>
              <a:t>PE kit:</a:t>
            </a:r>
          </a:p>
          <a:p>
            <a:pPr marL="91440" indent="0">
              <a:lnSpc>
                <a:spcPct val="90000"/>
              </a:lnSpc>
              <a:spcBef>
                <a:spcPts val="0"/>
              </a:spcBef>
              <a:buSzPts val="2000"/>
              <a:buFont typeface="Arial" pitchFamily="34" charset="0"/>
              <a:buNone/>
            </a:pPr>
            <a:r>
              <a:rPr lang="en-GB" sz="3500" dirty="0"/>
              <a:t>White t-shirt</a:t>
            </a:r>
          </a:p>
          <a:p>
            <a:pPr marL="91440" indent="0">
              <a:lnSpc>
                <a:spcPct val="90000"/>
              </a:lnSpc>
              <a:spcBef>
                <a:spcPts val="0"/>
              </a:spcBef>
              <a:buSzPts val="2000"/>
              <a:buFont typeface="Arial" pitchFamily="34" charset="0"/>
              <a:buNone/>
            </a:pPr>
            <a:r>
              <a:rPr lang="en-GB" sz="3500" dirty="0"/>
              <a:t>Black trainers</a:t>
            </a:r>
          </a:p>
          <a:p>
            <a:pPr marL="91440" indent="0">
              <a:lnSpc>
                <a:spcPct val="90000"/>
              </a:lnSpc>
              <a:spcBef>
                <a:spcPts val="0"/>
              </a:spcBef>
              <a:buSzPts val="2000"/>
              <a:buFont typeface="Arial" pitchFamily="34" charset="0"/>
              <a:buNone/>
            </a:pPr>
            <a:r>
              <a:rPr lang="en-GB" sz="3500" dirty="0"/>
              <a:t>Black tracksuit for winter/ shorts for summer</a:t>
            </a:r>
          </a:p>
          <a:p>
            <a:pPr marL="91440" indent="0">
              <a:lnSpc>
                <a:spcPct val="90000"/>
              </a:lnSpc>
              <a:spcBef>
                <a:spcPts val="0"/>
              </a:spcBef>
              <a:buSzPts val="2000"/>
              <a:buFont typeface="Arial" pitchFamily="34" charset="0"/>
              <a:buNone/>
            </a:pPr>
            <a:endParaRPr lang="en-GB" sz="3500" dirty="0"/>
          </a:p>
          <a:p>
            <a:pPr marL="91440" indent="0">
              <a:lnSpc>
                <a:spcPct val="90000"/>
              </a:lnSpc>
              <a:spcBef>
                <a:spcPts val="0"/>
              </a:spcBef>
              <a:buSzPts val="2000"/>
              <a:buFont typeface="Arial" pitchFamily="34" charset="0"/>
              <a:buNone/>
            </a:pPr>
            <a:endParaRPr lang="en-GB" sz="3500" dirty="0"/>
          </a:p>
          <a:p>
            <a:pPr marL="91440" indent="0">
              <a:lnSpc>
                <a:spcPct val="90000"/>
              </a:lnSpc>
              <a:spcBef>
                <a:spcPts val="0"/>
              </a:spcBef>
              <a:buSzPts val="2000"/>
              <a:buFont typeface="Arial" pitchFamily="34" charset="0"/>
              <a:buNone/>
            </a:pPr>
            <a:endParaRPr lang="en-GB" sz="3500" dirty="0"/>
          </a:p>
          <a:p>
            <a:pPr marL="91440" indent="0">
              <a:lnSpc>
                <a:spcPct val="90000"/>
              </a:lnSpc>
              <a:spcBef>
                <a:spcPts val="0"/>
              </a:spcBef>
              <a:buSzPts val="2000"/>
              <a:buFont typeface="Arial" pitchFamily="34" charset="0"/>
              <a:buNone/>
            </a:pPr>
            <a:r>
              <a:rPr lang="en-GB" sz="3500" dirty="0"/>
              <a:t>PE days will be communicated with you, children come into school already dressed for PE.</a:t>
            </a:r>
          </a:p>
          <a:p>
            <a:pPr marL="91440" indent="0">
              <a:lnSpc>
                <a:spcPct val="90000"/>
              </a:lnSpc>
              <a:spcBef>
                <a:spcPts val="0"/>
              </a:spcBef>
              <a:buSzPts val="2000"/>
              <a:buFont typeface="Arial" pitchFamily="34" charset="0"/>
              <a:buNone/>
            </a:pPr>
            <a:endParaRPr lang="en-GB" sz="3500" dirty="0"/>
          </a:p>
          <a:p>
            <a:pPr marL="91440" indent="0">
              <a:lnSpc>
                <a:spcPct val="90000"/>
              </a:lnSpc>
              <a:spcBef>
                <a:spcPts val="0"/>
              </a:spcBef>
              <a:buSzPts val="2000"/>
              <a:buFont typeface="Arial" pitchFamily="34" charset="0"/>
              <a:buNone/>
            </a:pPr>
            <a:endParaRPr lang="en-GB" sz="3500" dirty="0"/>
          </a:p>
          <a:p>
            <a:pPr marL="91440" indent="0">
              <a:lnSpc>
                <a:spcPct val="90000"/>
              </a:lnSpc>
              <a:spcBef>
                <a:spcPts val="0"/>
              </a:spcBef>
              <a:buSzPts val="2000"/>
              <a:buFont typeface="Arial" pitchFamily="34" charset="0"/>
              <a:buNone/>
            </a:pPr>
            <a:endParaRPr lang="en-GB" sz="3500" dirty="0"/>
          </a:p>
          <a:p>
            <a:pPr marL="91440" indent="0">
              <a:lnSpc>
                <a:spcPct val="90000"/>
              </a:lnSpc>
              <a:spcBef>
                <a:spcPts val="0"/>
              </a:spcBef>
              <a:buSzPts val="2000"/>
              <a:buFont typeface="Arial" pitchFamily="34" charset="0"/>
              <a:buNone/>
            </a:pPr>
            <a:endParaRPr lang="en-GB" sz="3500" dirty="0"/>
          </a:p>
          <a:p>
            <a:pPr marL="91440" indent="0">
              <a:lnSpc>
                <a:spcPct val="90000"/>
              </a:lnSpc>
              <a:spcBef>
                <a:spcPts val="0"/>
              </a:spcBef>
              <a:buSzPts val="2000"/>
              <a:buFont typeface="Arial" pitchFamily="34" charset="0"/>
              <a:buNone/>
            </a:pPr>
            <a:r>
              <a:rPr lang="en-GB" sz="3500" b="1" u="sng" dirty="0"/>
              <a:t>EVERYTHING MUST BE CLEARLY LABELLED WITH YOUR CHILD’S NAME</a:t>
            </a:r>
          </a:p>
        </p:txBody>
      </p:sp>
      <p:pic>
        <p:nvPicPr>
          <p:cNvPr id="7" name="Picture 6">
            <a:extLst>
              <a:ext uri="{FF2B5EF4-FFF2-40B4-BE49-F238E27FC236}">
                <a16:creationId xmlns:a16="http://schemas.microsoft.com/office/drawing/2014/main" id="{08C9A05A-993A-0ABF-F8F6-C2650053EC92}"/>
              </a:ext>
            </a:extLst>
          </p:cNvPr>
          <p:cNvPicPr>
            <a:picLocks noChangeAspect="1"/>
          </p:cNvPicPr>
          <p:nvPr/>
        </p:nvPicPr>
        <p:blipFill rotWithShape="1">
          <a:blip r:embed="rId4"/>
          <a:srcRect l="-551" b="46200"/>
          <a:stretch/>
        </p:blipFill>
        <p:spPr>
          <a:xfrm>
            <a:off x="10436236" y="2818990"/>
            <a:ext cx="7843946" cy="4231515"/>
          </a:xfrm>
          <a:prstGeom prst="rect">
            <a:avLst/>
          </a:prstGeom>
        </p:spPr>
      </p:pic>
    </p:spTree>
    <p:extLst>
      <p:ext uri="{BB962C8B-B14F-4D97-AF65-F5344CB8AC3E}">
        <p14:creationId xmlns:p14="http://schemas.microsoft.com/office/powerpoint/2010/main" val="1655184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40212"/>
          </a:xfrm>
          <a:prstGeom prst="rect">
            <a:avLst/>
          </a:prstGeom>
          <a:solidFill>
            <a:srgbClr val="6B948C">
              <a:alpha val="80784"/>
            </a:srgbClr>
          </a:solidFill>
        </p:spPr>
        <p:txBody>
          <a:bodyPr/>
          <a:lstStyle/>
          <a:p>
            <a:endParaRPr lang="en-GB" dirty="0"/>
          </a:p>
        </p:txBody>
      </p:sp>
      <p:pic>
        <p:nvPicPr>
          <p:cNvPr id="3" name="Picture 3"/>
          <p:cNvPicPr>
            <a:picLocks noChangeAspect="1"/>
          </p:cNvPicPr>
          <p:nvPr/>
        </p:nvPicPr>
        <p:blipFill>
          <a:blip r:embed="rId3">
            <a:alphaModFix amt="46000"/>
          </a:blip>
          <a:srcRect/>
          <a:stretch>
            <a:fillRect/>
          </a:stretch>
        </p:blipFill>
        <p:spPr>
          <a:xfrm>
            <a:off x="2696110" y="1769939"/>
            <a:ext cx="9716132" cy="7846788"/>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2358189" y="744179"/>
            <a:ext cx="12725400" cy="861774"/>
          </a:xfrm>
          <a:prstGeom prst="rect">
            <a:avLst/>
          </a:prstGeom>
          <a:noFill/>
        </p:spPr>
        <p:txBody>
          <a:bodyPr wrap="square" rtlCol="0">
            <a:spAutoFit/>
          </a:bodyPr>
          <a:lstStyle/>
          <a:p>
            <a:pPr algn="ctr"/>
            <a:r>
              <a:rPr lang="en-GB" sz="5000" dirty="0">
                <a:solidFill>
                  <a:schemeClr val="bg1"/>
                </a:solidFill>
                <a:latin typeface="Ebrima" panose="02000000000000000000" pitchFamily="2" charset="0"/>
                <a:ea typeface="Ebrima" panose="02000000000000000000" pitchFamily="2" charset="0"/>
                <a:cs typeface="Ebrima" panose="02000000000000000000" pitchFamily="2" charset="0"/>
              </a:rPr>
              <a:t>Forest School</a:t>
            </a:r>
          </a:p>
        </p:txBody>
      </p:sp>
      <p:sp>
        <p:nvSpPr>
          <p:cNvPr id="6" name="Google Shape;221;p13">
            <a:extLst>
              <a:ext uri="{FF2B5EF4-FFF2-40B4-BE49-F238E27FC236}">
                <a16:creationId xmlns:a16="http://schemas.microsoft.com/office/drawing/2014/main" id="{A47A766B-5637-7B0F-54DA-10B0D36DEB24}"/>
              </a:ext>
            </a:extLst>
          </p:cNvPr>
          <p:cNvSpPr/>
          <p:nvPr/>
        </p:nvSpPr>
        <p:spPr>
          <a:xfrm>
            <a:off x="786074" y="2665625"/>
            <a:ext cx="17213168" cy="74789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000" dirty="0">
                <a:solidFill>
                  <a:srgbClr val="3F3F3F"/>
                </a:solidFill>
                <a:latin typeface="Calibri"/>
                <a:ea typeface="Calibri"/>
                <a:cs typeface="Calibri"/>
                <a:sym typeface="Calibri"/>
              </a:rPr>
              <a:t>Out vast grounds consist of a wooded area where children attend weekly sessions in the natural environment Forest School</a:t>
            </a:r>
            <a:endParaRPr sz="3000" dirty="0"/>
          </a:p>
          <a:p>
            <a:pPr marL="0" marR="0" lvl="0" indent="0" algn="l" rtl="0">
              <a:spcBef>
                <a:spcPts val="0"/>
              </a:spcBef>
              <a:spcAft>
                <a:spcPts val="0"/>
              </a:spcAft>
              <a:buNone/>
            </a:pPr>
            <a:endParaRPr sz="3000" dirty="0">
              <a:solidFill>
                <a:srgbClr val="3F3F3F"/>
              </a:solidFill>
              <a:latin typeface="Calibri"/>
              <a:ea typeface="Calibri"/>
              <a:cs typeface="Calibri"/>
              <a:sym typeface="Calibri"/>
            </a:endParaRPr>
          </a:p>
          <a:p>
            <a:pPr marL="0" marR="0" lvl="0" indent="0" algn="l" rtl="0">
              <a:spcBef>
                <a:spcPts val="0"/>
              </a:spcBef>
              <a:spcAft>
                <a:spcPts val="0"/>
              </a:spcAft>
              <a:buNone/>
            </a:pPr>
            <a:r>
              <a:rPr lang="en-GB" sz="3000" dirty="0">
                <a:solidFill>
                  <a:srgbClr val="3F3F3F"/>
                </a:solidFill>
                <a:latin typeface="Calibri"/>
                <a:ea typeface="Calibri"/>
                <a:cs typeface="Calibri"/>
                <a:sym typeface="Calibri"/>
              </a:rPr>
              <a:t>Forest school is a holistic approach to learning, where children explore the woodland setting and engage in exciting activities. These include:</a:t>
            </a:r>
            <a:endParaRPr sz="3000" dirty="0"/>
          </a:p>
          <a:p>
            <a:pPr marL="0" marR="0" lvl="0" indent="0" algn="l" rtl="0">
              <a:spcBef>
                <a:spcPts val="0"/>
              </a:spcBef>
              <a:spcAft>
                <a:spcPts val="0"/>
              </a:spcAft>
              <a:buNone/>
            </a:pPr>
            <a:endParaRPr sz="3000" dirty="0">
              <a:solidFill>
                <a:srgbClr val="3F3F3F"/>
              </a:solidFill>
              <a:latin typeface="Calibri"/>
              <a:ea typeface="Calibri"/>
              <a:cs typeface="Calibri"/>
              <a:sym typeface="Calibri"/>
            </a:endParaRPr>
          </a:p>
          <a:p>
            <a:pPr marL="285750" marR="0" lvl="0" indent="-285750" algn="l" rtl="0">
              <a:spcBef>
                <a:spcPts val="0"/>
              </a:spcBef>
              <a:spcAft>
                <a:spcPts val="0"/>
              </a:spcAft>
              <a:buClr>
                <a:srgbClr val="3F3F3F"/>
              </a:buClr>
              <a:buSzPts val="1400"/>
              <a:buFont typeface="Arial"/>
              <a:buChar char="•"/>
            </a:pPr>
            <a:r>
              <a:rPr lang="en-GB" sz="3000" dirty="0">
                <a:solidFill>
                  <a:srgbClr val="3F3F3F"/>
                </a:solidFill>
                <a:latin typeface="Calibri"/>
                <a:ea typeface="Calibri"/>
                <a:cs typeface="Calibri"/>
                <a:sym typeface="Calibri"/>
              </a:rPr>
              <a:t>Tree climbing</a:t>
            </a:r>
            <a:endParaRPr sz="3000" dirty="0"/>
          </a:p>
          <a:p>
            <a:pPr marL="285750" marR="0" lvl="0" indent="-285750" algn="l" rtl="0">
              <a:spcBef>
                <a:spcPts val="0"/>
              </a:spcBef>
              <a:spcAft>
                <a:spcPts val="0"/>
              </a:spcAft>
              <a:buClr>
                <a:srgbClr val="3F3F3F"/>
              </a:buClr>
              <a:buSzPts val="1400"/>
              <a:buFont typeface="Arial"/>
              <a:buChar char="•"/>
            </a:pPr>
            <a:r>
              <a:rPr lang="en-GB" sz="3000" dirty="0">
                <a:solidFill>
                  <a:srgbClr val="3F3F3F"/>
                </a:solidFill>
                <a:latin typeface="Calibri"/>
                <a:ea typeface="Calibri"/>
                <a:cs typeface="Calibri"/>
                <a:sym typeface="Calibri"/>
              </a:rPr>
              <a:t>Digging</a:t>
            </a:r>
            <a:endParaRPr sz="3000" dirty="0"/>
          </a:p>
          <a:p>
            <a:pPr marL="285750" marR="0" lvl="0" indent="-285750" algn="l" rtl="0">
              <a:spcBef>
                <a:spcPts val="0"/>
              </a:spcBef>
              <a:spcAft>
                <a:spcPts val="0"/>
              </a:spcAft>
              <a:buClr>
                <a:srgbClr val="3F3F3F"/>
              </a:buClr>
              <a:buSzPts val="1400"/>
              <a:buFont typeface="Arial"/>
              <a:buChar char="•"/>
            </a:pPr>
            <a:r>
              <a:rPr lang="en-GB" sz="3000" dirty="0">
                <a:solidFill>
                  <a:srgbClr val="3F3F3F"/>
                </a:solidFill>
                <a:latin typeface="Calibri"/>
                <a:ea typeface="Calibri"/>
                <a:cs typeface="Calibri"/>
                <a:sym typeface="Calibri"/>
              </a:rPr>
              <a:t>Mud kitchen</a:t>
            </a:r>
            <a:endParaRPr sz="3000" dirty="0"/>
          </a:p>
          <a:p>
            <a:pPr marL="285750" marR="0" lvl="0" indent="-285750" algn="l" rtl="0">
              <a:spcBef>
                <a:spcPts val="0"/>
              </a:spcBef>
              <a:spcAft>
                <a:spcPts val="0"/>
              </a:spcAft>
              <a:buClr>
                <a:srgbClr val="3F3F3F"/>
              </a:buClr>
              <a:buSzPts val="1400"/>
              <a:buFont typeface="Arial"/>
              <a:buChar char="•"/>
            </a:pPr>
            <a:r>
              <a:rPr lang="en-GB" sz="3000" dirty="0">
                <a:solidFill>
                  <a:srgbClr val="3F3F3F"/>
                </a:solidFill>
                <a:latin typeface="Calibri"/>
                <a:ea typeface="Calibri"/>
                <a:cs typeface="Calibri"/>
                <a:sym typeface="Calibri"/>
              </a:rPr>
              <a:t>Using tools safely</a:t>
            </a:r>
            <a:endParaRPr sz="3000" dirty="0"/>
          </a:p>
          <a:p>
            <a:pPr marL="285750" marR="0" lvl="0" indent="-285750" algn="l" rtl="0">
              <a:spcBef>
                <a:spcPts val="0"/>
              </a:spcBef>
              <a:spcAft>
                <a:spcPts val="0"/>
              </a:spcAft>
              <a:buClr>
                <a:srgbClr val="3F3F3F"/>
              </a:buClr>
              <a:buSzPts val="1400"/>
              <a:buFont typeface="Arial"/>
              <a:buChar char="•"/>
            </a:pPr>
            <a:r>
              <a:rPr lang="en-GB" sz="3000" dirty="0">
                <a:solidFill>
                  <a:srgbClr val="3F3F3F"/>
                </a:solidFill>
                <a:latin typeface="Calibri"/>
                <a:ea typeface="Calibri"/>
                <a:cs typeface="Calibri"/>
                <a:sym typeface="Calibri"/>
              </a:rPr>
              <a:t>Bug hunting</a:t>
            </a:r>
            <a:endParaRPr sz="3000" dirty="0"/>
          </a:p>
          <a:p>
            <a:pPr marL="285750" marR="0" lvl="0" indent="-285750" algn="l" rtl="0">
              <a:spcBef>
                <a:spcPts val="0"/>
              </a:spcBef>
              <a:spcAft>
                <a:spcPts val="0"/>
              </a:spcAft>
              <a:buClr>
                <a:srgbClr val="3F3F3F"/>
              </a:buClr>
              <a:buSzPts val="1400"/>
              <a:buFont typeface="Arial"/>
              <a:buChar char="•"/>
            </a:pPr>
            <a:r>
              <a:rPr lang="en-GB" sz="3000" dirty="0">
                <a:solidFill>
                  <a:srgbClr val="3F3F3F"/>
                </a:solidFill>
                <a:latin typeface="Calibri"/>
                <a:ea typeface="Calibri"/>
                <a:cs typeface="Calibri"/>
                <a:sym typeface="Calibri"/>
              </a:rPr>
              <a:t>Knots and lashings</a:t>
            </a:r>
            <a:endParaRPr sz="3000" dirty="0"/>
          </a:p>
          <a:p>
            <a:pPr marL="285750" marR="0" lvl="0" indent="-285750" algn="l" rtl="0">
              <a:spcBef>
                <a:spcPts val="0"/>
              </a:spcBef>
              <a:spcAft>
                <a:spcPts val="0"/>
              </a:spcAft>
              <a:buClr>
                <a:srgbClr val="3F3F3F"/>
              </a:buClr>
              <a:buSzPts val="1400"/>
              <a:buFont typeface="Arial"/>
              <a:buChar char="•"/>
            </a:pPr>
            <a:r>
              <a:rPr lang="en-GB" sz="3000" dirty="0">
                <a:solidFill>
                  <a:srgbClr val="3F3F3F"/>
                </a:solidFill>
                <a:latin typeface="Calibri"/>
                <a:ea typeface="Calibri"/>
                <a:cs typeface="Calibri"/>
                <a:sym typeface="Calibri"/>
              </a:rPr>
              <a:t>Shelter and den building</a:t>
            </a:r>
          </a:p>
          <a:p>
            <a:pPr marL="285750" marR="0" lvl="0" indent="-285750" algn="l" rtl="0">
              <a:spcBef>
                <a:spcPts val="0"/>
              </a:spcBef>
              <a:spcAft>
                <a:spcPts val="0"/>
              </a:spcAft>
              <a:buClr>
                <a:srgbClr val="3F3F3F"/>
              </a:buClr>
              <a:buSzPts val="1400"/>
              <a:buFont typeface="Arial"/>
              <a:buChar char="•"/>
            </a:pPr>
            <a:endParaRPr lang="en-GB" sz="3000" dirty="0">
              <a:solidFill>
                <a:srgbClr val="3F3F3F"/>
              </a:solidFill>
              <a:latin typeface="Calibri"/>
              <a:ea typeface="Calibri"/>
              <a:cs typeface="Calibri"/>
              <a:sym typeface="Calibri"/>
            </a:endParaRPr>
          </a:p>
          <a:p>
            <a:pPr marR="0" lvl="0" algn="l" rtl="0">
              <a:spcBef>
                <a:spcPts val="0"/>
              </a:spcBef>
              <a:spcAft>
                <a:spcPts val="0"/>
              </a:spcAft>
              <a:buClr>
                <a:srgbClr val="3F3F3F"/>
              </a:buClr>
              <a:buSzPts val="1400"/>
            </a:pPr>
            <a:r>
              <a:rPr lang="en-GB" sz="3000" b="1" u="sng" dirty="0">
                <a:solidFill>
                  <a:srgbClr val="3F3F3F"/>
                </a:solidFill>
                <a:latin typeface="Calibri"/>
                <a:ea typeface="Calibri"/>
                <a:cs typeface="Calibri"/>
                <a:sym typeface="Calibri"/>
              </a:rPr>
              <a:t>Your child will need their own waterproof onesie and a pair of wellies </a:t>
            </a:r>
          </a:p>
          <a:p>
            <a:pPr marR="0" lvl="0" algn="l" rtl="0">
              <a:spcBef>
                <a:spcPts val="0"/>
              </a:spcBef>
              <a:spcAft>
                <a:spcPts val="0"/>
              </a:spcAft>
              <a:buClr>
                <a:srgbClr val="3F3F3F"/>
              </a:buClr>
              <a:buSzPts val="1400"/>
            </a:pPr>
            <a:r>
              <a:rPr lang="en-GB" sz="3000" b="1" u="sng" dirty="0">
                <a:solidFill>
                  <a:srgbClr val="3F3F3F"/>
                </a:solidFill>
                <a:latin typeface="Calibri"/>
                <a:ea typeface="Calibri"/>
                <a:cs typeface="Calibri"/>
                <a:sym typeface="Calibri"/>
              </a:rPr>
              <a:t>which will be kept in school</a:t>
            </a:r>
            <a:endParaRPr sz="3000" b="1" u="sng" dirty="0"/>
          </a:p>
        </p:txBody>
      </p:sp>
      <p:pic>
        <p:nvPicPr>
          <p:cNvPr id="9" name="Picture 2" descr="Childrens Kids Toddlers Waterproof All In One Puddle Splash Rain Suit">
            <a:extLst>
              <a:ext uri="{FF2B5EF4-FFF2-40B4-BE49-F238E27FC236}">
                <a16:creationId xmlns:a16="http://schemas.microsoft.com/office/drawing/2014/main" id="{3FE8CEB2-1B25-0727-F2BB-056B242A9A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1917" y="4710363"/>
            <a:ext cx="5366084" cy="53660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TeRm Go Kids Wellies in 5 Colours and 6 Sizes | Costco UK">
            <a:extLst>
              <a:ext uri="{FF2B5EF4-FFF2-40B4-BE49-F238E27FC236}">
                <a16:creationId xmlns:a16="http://schemas.microsoft.com/office/drawing/2014/main" id="{FBA1CBA8-01EE-9EC1-39FE-149EE4B9B46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37359" y="5143500"/>
            <a:ext cx="2941721" cy="294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06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40212"/>
          </a:xfrm>
          <a:prstGeom prst="rect">
            <a:avLst/>
          </a:prstGeom>
          <a:solidFill>
            <a:srgbClr val="6B948C">
              <a:alpha val="80784"/>
            </a:srgbClr>
          </a:solidFill>
        </p:spPr>
        <p:txBody>
          <a:bodyPr/>
          <a:lstStyle/>
          <a:p>
            <a:endParaRPr lang="en-GB" dirty="0"/>
          </a:p>
        </p:txBody>
      </p:sp>
      <p:pic>
        <p:nvPicPr>
          <p:cNvPr id="3" name="Picture 3"/>
          <p:cNvPicPr>
            <a:picLocks noChangeAspect="1"/>
          </p:cNvPicPr>
          <p:nvPr/>
        </p:nvPicPr>
        <p:blipFill>
          <a:blip r:embed="rId3">
            <a:alphaModFix amt="46000"/>
          </a:blip>
          <a:srcRect/>
          <a:stretch>
            <a:fillRect/>
          </a:stretch>
        </p:blipFill>
        <p:spPr>
          <a:xfrm>
            <a:off x="2358190" y="1666221"/>
            <a:ext cx="9716132" cy="7846788"/>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2358189" y="744179"/>
            <a:ext cx="12725400" cy="800347"/>
          </a:xfrm>
          <a:prstGeom prst="rect">
            <a:avLst/>
          </a:prstGeom>
          <a:noFill/>
        </p:spPr>
        <p:txBody>
          <a:bodyPr wrap="square" rtlCol="0">
            <a:spAutoFit/>
          </a:bodyPr>
          <a:lstStyle/>
          <a:p>
            <a:pPr algn="ctr"/>
            <a:r>
              <a:rPr lang="en-GB" sz="4601" dirty="0">
                <a:solidFill>
                  <a:schemeClr val="bg1"/>
                </a:solidFill>
                <a:latin typeface="Ebrima" panose="02000000000000000000" pitchFamily="2" charset="0"/>
                <a:ea typeface="Ebrima" panose="02000000000000000000" pitchFamily="2" charset="0"/>
                <a:cs typeface="Ebrima" panose="02000000000000000000" pitchFamily="2" charset="0"/>
              </a:rPr>
              <a:t>What does the curriculum look like?</a:t>
            </a:r>
          </a:p>
        </p:txBody>
      </p:sp>
      <p:sp>
        <p:nvSpPr>
          <p:cNvPr id="6" name="TextBox 5">
            <a:extLst>
              <a:ext uri="{FF2B5EF4-FFF2-40B4-BE49-F238E27FC236}">
                <a16:creationId xmlns:a16="http://schemas.microsoft.com/office/drawing/2014/main" id="{E3B96341-58CA-C572-BD65-B2656B1D0918}"/>
              </a:ext>
            </a:extLst>
          </p:cNvPr>
          <p:cNvSpPr txBox="1"/>
          <p:nvPr/>
        </p:nvSpPr>
        <p:spPr>
          <a:xfrm>
            <a:off x="389746" y="2682686"/>
            <a:ext cx="17508512" cy="8217634"/>
          </a:xfrm>
          <a:prstGeom prst="rect">
            <a:avLst/>
          </a:prstGeom>
          <a:noFill/>
        </p:spPr>
        <p:txBody>
          <a:bodyPr wrap="square">
            <a:spAutoFit/>
          </a:bodyPr>
          <a:lstStyle/>
          <a:p>
            <a:pPr marL="0" indent="0">
              <a:buNone/>
            </a:pPr>
            <a:r>
              <a:rPr lang="en-GB" sz="4800" dirty="0"/>
              <a:t>The Prime Areas are:</a:t>
            </a:r>
          </a:p>
          <a:p>
            <a:pPr marL="685800" indent="-685800">
              <a:buFont typeface="Arial" panose="020B0604020202020204" pitchFamily="34" charset="0"/>
              <a:buChar char="•"/>
            </a:pPr>
            <a:r>
              <a:rPr lang="en-GB" sz="4800" dirty="0"/>
              <a:t>Personal, Social and Emotional Development</a:t>
            </a:r>
          </a:p>
          <a:p>
            <a:pPr marL="685800" indent="-685800">
              <a:buFont typeface="Arial" panose="020B0604020202020204" pitchFamily="34" charset="0"/>
              <a:buChar char="•"/>
            </a:pPr>
            <a:r>
              <a:rPr lang="en-GB" sz="4800" dirty="0"/>
              <a:t>Physical Development</a:t>
            </a:r>
          </a:p>
          <a:p>
            <a:pPr marL="685800" indent="-685800">
              <a:buFont typeface="Arial" panose="020B0604020202020204" pitchFamily="34" charset="0"/>
              <a:buChar char="•"/>
            </a:pPr>
            <a:r>
              <a:rPr lang="en-GB" sz="4800" dirty="0"/>
              <a:t>Communication and Language </a:t>
            </a:r>
          </a:p>
          <a:p>
            <a:pPr marL="685800" indent="-685800">
              <a:buFont typeface="Arial" panose="020B0604020202020204" pitchFamily="34" charset="0"/>
              <a:buChar char="•"/>
            </a:pPr>
            <a:endParaRPr lang="en-GB" sz="4800" dirty="0"/>
          </a:p>
          <a:p>
            <a:r>
              <a:rPr lang="en-GB" sz="4800" dirty="0"/>
              <a:t>The Specific Areas are:</a:t>
            </a:r>
          </a:p>
          <a:p>
            <a:pPr marL="685800" indent="-685800">
              <a:buFont typeface="Arial" panose="020B0604020202020204" pitchFamily="34" charset="0"/>
              <a:buChar char="•"/>
            </a:pPr>
            <a:r>
              <a:rPr lang="en-GB" sz="4800" dirty="0"/>
              <a:t>Literacy</a:t>
            </a:r>
          </a:p>
          <a:p>
            <a:pPr marL="685800" indent="-685800">
              <a:buFont typeface="Arial" panose="020B0604020202020204" pitchFamily="34" charset="0"/>
              <a:buChar char="•"/>
            </a:pPr>
            <a:r>
              <a:rPr lang="en-GB" sz="4800" dirty="0"/>
              <a:t>Maths</a:t>
            </a:r>
          </a:p>
          <a:p>
            <a:pPr marL="685800" indent="-685800">
              <a:buFont typeface="Arial" panose="020B0604020202020204" pitchFamily="34" charset="0"/>
              <a:buChar char="•"/>
            </a:pPr>
            <a:r>
              <a:rPr lang="en-GB" sz="4800" dirty="0"/>
              <a:t>Understanding the World</a:t>
            </a:r>
          </a:p>
          <a:p>
            <a:pPr marL="685800" indent="-685800">
              <a:buFont typeface="Arial" panose="020B0604020202020204" pitchFamily="34" charset="0"/>
              <a:buChar char="•"/>
            </a:pPr>
            <a:r>
              <a:rPr lang="en-GB" sz="4800" dirty="0"/>
              <a:t>Expressive Arts and Design</a:t>
            </a:r>
            <a:endParaRPr lang="en-US" sz="4800" dirty="0"/>
          </a:p>
          <a:p>
            <a:pPr marL="0" indent="0">
              <a:buNone/>
            </a:pPr>
            <a:endParaRPr lang="en-US" sz="4800" dirty="0"/>
          </a:p>
        </p:txBody>
      </p:sp>
      <p:pic>
        <p:nvPicPr>
          <p:cNvPr id="8" name="Picture 7">
            <a:extLst>
              <a:ext uri="{FF2B5EF4-FFF2-40B4-BE49-F238E27FC236}">
                <a16:creationId xmlns:a16="http://schemas.microsoft.com/office/drawing/2014/main" id="{F8E37FE1-73DE-21E4-00FE-2F5FD22E75DA}"/>
              </a:ext>
            </a:extLst>
          </p:cNvPr>
          <p:cNvPicPr>
            <a:picLocks noChangeAspect="1"/>
          </p:cNvPicPr>
          <p:nvPr/>
        </p:nvPicPr>
        <p:blipFill>
          <a:blip r:embed="rId4"/>
          <a:stretch>
            <a:fillRect/>
          </a:stretch>
        </p:blipFill>
        <p:spPr>
          <a:xfrm>
            <a:off x="13290585" y="5589615"/>
            <a:ext cx="4802544" cy="3601908"/>
          </a:xfrm>
          <a:prstGeom prst="rect">
            <a:avLst/>
          </a:prstGeom>
        </p:spPr>
      </p:pic>
    </p:spTree>
    <p:extLst>
      <p:ext uri="{BB962C8B-B14F-4D97-AF65-F5344CB8AC3E}">
        <p14:creationId xmlns:p14="http://schemas.microsoft.com/office/powerpoint/2010/main" val="54692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440212"/>
          </a:xfrm>
          <a:prstGeom prst="rect">
            <a:avLst/>
          </a:prstGeom>
          <a:solidFill>
            <a:srgbClr val="6B948C">
              <a:alpha val="80784"/>
            </a:srgbClr>
          </a:solidFill>
        </p:spPr>
        <p:txBody>
          <a:bodyPr/>
          <a:lstStyle/>
          <a:p>
            <a:endParaRPr lang="en-GB" dirty="0"/>
          </a:p>
        </p:txBody>
      </p:sp>
      <p:pic>
        <p:nvPicPr>
          <p:cNvPr id="3" name="Picture 3"/>
          <p:cNvPicPr>
            <a:picLocks noChangeAspect="1"/>
          </p:cNvPicPr>
          <p:nvPr/>
        </p:nvPicPr>
        <p:blipFill>
          <a:blip r:embed="rId3">
            <a:alphaModFix amt="46000"/>
          </a:blip>
          <a:srcRect/>
          <a:stretch>
            <a:fillRect/>
          </a:stretch>
        </p:blipFill>
        <p:spPr>
          <a:xfrm>
            <a:off x="2713043" y="1854605"/>
            <a:ext cx="9716132" cy="7846788"/>
          </a:xfrm>
          <a:prstGeom prst="rect">
            <a:avLst/>
          </a:prstGeom>
        </p:spPr>
      </p:pic>
      <p:sp>
        <p:nvSpPr>
          <p:cNvPr id="4" name="TextBox 3">
            <a:extLst>
              <a:ext uri="{FF2B5EF4-FFF2-40B4-BE49-F238E27FC236}">
                <a16:creationId xmlns:a16="http://schemas.microsoft.com/office/drawing/2014/main" id="{BE448FBA-D413-4D4B-9E0E-246C7BE46304}"/>
              </a:ext>
            </a:extLst>
          </p:cNvPr>
          <p:cNvSpPr txBox="1"/>
          <p:nvPr/>
        </p:nvSpPr>
        <p:spPr>
          <a:xfrm>
            <a:off x="2358189" y="744179"/>
            <a:ext cx="12725400" cy="861774"/>
          </a:xfrm>
          <a:prstGeom prst="rect">
            <a:avLst/>
          </a:prstGeom>
          <a:noFill/>
        </p:spPr>
        <p:txBody>
          <a:bodyPr wrap="square" rtlCol="0">
            <a:spAutoFit/>
          </a:bodyPr>
          <a:lstStyle/>
          <a:p>
            <a:pPr algn="ctr"/>
            <a:r>
              <a:rPr lang="en-GB" sz="5000" dirty="0">
                <a:solidFill>
                  <a:schemeClr val="bg1"/>
                </a:solidFill>
                <a:latin typeface="Ebrima" panose="02000000000000000000" pitchFamily="2" charset="0"/>
                <a:ea typeface="Ebrima" panose="02000000000000000000" pitchFamily="2" charset="0"/>
                <a:cs typeface="Ebrima" panose="02000000000000000000" pitchFamily="2" charset="0"/>
              </a:rPr>
              <a:t>Our approach to Phonics</a:t>
            </a:r>
          </a:p>
        </p:txBody>
      </p:sp>
      <p:sp>
        <p:nvSpPr>
          <p:cNvPr id="5" name="TextBox 4">
            <a:extLst>
              <a:ext uri="{FF2B5EF4-FFF2-40B4-BE49-F238E27FC236}">
                <a16:creationId xmlns:a16="http://schemas.microsoft.com/office/drawing/2014/main" id="{E71B0AC8-DD67-6C47-6554-E636F3459D6F}"/>
              </a:ext>
            </a:extLst>
          </p:cNvPr>
          <p:cNvSpPr txBox="1"/>
          <p:nvPr/>
        </p:nvSpPr>
        <p:spPr>
          <a:xfrm>
            <a:off x="529388" y="2608316"/>
            <a:ext cx="17758611" cy="6463308"/>
          </a:xfrm>
          <a:prstGeom prst="rect">
            <a:avLst/>
          </a:prstGeom>
          <a:noFill/>
        </p:spPr>
        <p:txBody>
          <a:bodyPr wrap="square" rtlCol="0">
            <a:spAutoFit/>
          </a:bodyPr>
          <a:lstStyle/>
          <a:p>
            <a:pPr marR="0" lvl="0" algn="l" rtl="0">
              <a:spcBef>
                <a:spcPts val="0"/>
              </a:spcBef>
              <a:spcAft>
                <a:spcPts val="0"/>
              </a:spcAft>
              <a:buClr>
                <a:schemeClr val="dk1"/>
              </a:buClr>
              <a:buSzPts val="1400"/>
            </a:pPr>
            <a:r>
              <a:rPr lang="en-GB" sz="3300" dirty="0">
                <a:solidFill>
                  <a:schemeClr val="dk1"/>
                </a:solidFill>
                <a:latin typeface="Arial"/>
                <a:ea typeface="Arial"/>
                <a:cs typeface="Arial"/>
                <a:sym typeface="Arial"/>
              </a:rPr>
              <a:t>Children are taught using a scheme called Little Wandle Letters and Sounds, more information will follow. There is a daily phonics session throughout the school and children are regularly assessed to identify any gaps in learning. </a:t>
            </a:r>
          </a:p>
          <a:p>
            <a:pPr marL="285750" marR="0" lvl="0" indent="-285750" algn="l" rtl="0">
              <a:spcBef>
                <a:spcPts val="0"/>
              </a:spcBef>
              <a:spcAft>
                <a:spcPts val="0"/>
              </a:spcAft>
              <a:buClr>
                <a:schemeClr val="dk1"/>
              </a:buClr>
              <a:buSzPts val="1400"/>
              <a:buFont typeface="Arial"/>
              <a:buChar char="•"/>
            </a:pPr>
            <a:endParaRPr lang="en-GB" sz="3300" dirty="0">
              <a:solidFill>
                <a:schemeClr val="dk1"/>
              </a:solidFill>
            </a:endParaRPr>
          </a:p>
          <a:p>
            <a:pPr marR="0" lvl="0" algn="l" rtl="0">
              <a:spcBef>
                <a:spcPts val="0"/>
              </a:spcBef>
              <a:spcAft>
                <a:spcPts val="0"/>
              </a:spcAft>
              <a:buClr>
                <a:schemeClr val="dk1"/>
              </a:buClr>
              <a:buSzPts val="1400"/>
            </a:pPr>
            <a:r>
              <a:rPr lang="en-GB" sz="3300" dirty="0">
                <a:solidFill>
                  <a:schemeClr val="dk1"/>
                </a:solidFill>
                <a:latin typeface="Arial"/>
                <a:ea typeface="Arial"/>
                <a:cs typeface="Arial"/>
                <a:sym typeface="Arial"/>
              </a:rPr>
              <a:t>Reception parents - You will have the opportunity to borrow flashcards to support your child at home and these will be available on Showbie too</a:t>
            </a:r>
            <a:endParaRPr lang="en-GB" sz="3300" dirty="0"/>
          </a:p>
          <a:p>
            <a:pPr marL="285750" marR="0" lvl="0" indent="-196850" algn="l" rtl="0">
              <a:spcBef>
                <a:spcPts val="0"/>
              </a:spcBef>
              <a:spcAft>
                <a:spcPts val="0"/>
              </a:spcAft>
              <a:buClr>
                <a:schemeClr val="dk1"/>
              </a:buClr>
              <a:buSzPts val="1400"/>
              <a:buFont typeface="Arial"/>
              <a:buNone/>
            </a:pPr>
            <a:endParaRPr lang="en-GB" sz="3300" dirty="0">
              <a:solidFill>
                <a:schemeClr val="dk1"/>
              </a:solidFill>
              <a:latin typeface="Lato"/>
              <a:ea typeface="Lato"/>
              <a:cs typeface="Lato"/>
              <a:sym typeface="Lato"/>
            </a:endParaRPr>
          </a:p>
          <a:p>
            <a:pPr marR="0" lvl="0" algn="l" rtl="0">
              <a:spcBef>
                <a:spcPts val="0"/>
              </a:spcBef>
              <a:spcAft>
                <a:spcPts val="0"/>
              </a:spcAft>
              <a:buClr>
                <a:schemeClr val="dk1"/>
              </a:buClr>
              <a:buSzPts val="1400"/>
            </a:pPr>
            <a:r>
              <a:rPr lang="en-GB" sz="3300" dirty="0">
                <a:solidFill>
                  <a:schemeClr val="dk1"/>
                </a:solidFill>
                <a:latin typeface="Lato"/>
                <a:ea typeface="Lato"/>
                <a:cs typeface="Lato"/>
                <a:sym typeface="Lato"/>
              </a:rPr>
              <a:t>All children take home reading books daily. These will be wordless books at first which the adults selects, progressing to books that match reading level. Children also chose their own story, a book for pleasure – details of a Phonics workshop will follow in the Autumn term</a:t>
            </a:r>
          </a:p>
          <a:p>
            <a:pPr marL="285750" marR="0" lvl="0" indent="-285750" algn="l" rtl="0">
              <a:spcBef>
                <a:spcPts val="0"/>
              </a:spcBef>
              <a:spcAft>
                <a:spcPts val="0"/>
              </a:spcAft>
              <a:buClr>
                <a:schemeClr val="dk1"/>
              </a:buClr>
              <a:buSzPts val="1400"/>
              <a:buFont typeface="Arial"/>
              <a:buChar char="•"/>
            </a:pPr>
            <a:endParaRPr lang="en-GB" sz="3300" dirty="0">
              <a:solidFill>
                <a:schemeClr val="dk1"/>
              </a:solidFill>
              <a:latin typeface="Lato"/>
              <a:ea typeface="Lato"/>
              <a:cs typeface="Lato"/>
              <a:sym typeface="Lato"/>
            </a:endParaRPr>
          </a:p>
          <a:p>
            <a:pPr marR="0" lvl="0" algn="l" rtl="0">
              <a:spcBef>
                <a:spcPts val="0"/>
              </a:spcBef>
              <a:spcAft>
                <a:spcPts val="0"/>
              </a:spcAft>
              <a:buClr>
                <a:schemeClr val="dk1"/>
              </a:buClr>
              <a:buSzPts val="1400"/>
            </a:pPr>
            <a:r>
              <a:rPr lang="en-GB" sz="3300" dirty="0">
                <a:solidFill>
                  <a:schemeClr val="dk1"/>
                </a:solidFill>
                <a:latin typeface="Lato"/>
                <a:sym typeface="Lato"/>
              </a:rPr>
              <a:t>Books are changed on Fridays</a:t>
            </a:r>
            <a:endParaRPr lang="en-GB" sz="3300" dirty="0"/>
          </a:p>
          <a:p>
            <a:pPr algn="l"/>
            <a:endParaRPr lang="en-US" dirty="0"/>
          </a:p>
        </p:txBody>
      </p:sp>
      <p:pic>
        <p:nvPicPr>
          <p:cNvPr id="8" name="Picture 7">
            <a:extLst>
              <a:ext uri="{FF2B5EF4-FFF2-40B4-BE49-F238E27FC236}">
                <a16:creationId xmlns:a16="http://schemas.microsoft.com/office/drawing/2014/main" id="{822CBD94-C12C-4F49-9226-7701220EB9C3}"/>
              </a:ext>
            </a:extLst>
          </p:cNvPr>
          <p:cNvPicPr>
            <a:picLocks noChangeAspect="1"/>
          </p:cNvPicPr>
          <p:nvPr/>
        </p:nvPicPr>
        <p:blipFill>
          <a:blip r:embed="rId4"/>
          <a:stretch>
            <a:fillRect/>
          </a:stretch>
        </p:blipFill>
        <p:spPr>
          <a:xfrm>
            <a:off x="14432692" y="8619062"/>
            <a:ext cx="3325920" cy="1574773"/>
          </a:xfrm>
          <a:prstGeom prst="rect">
            <a:avLst/>
          </a:prstGeom>
        </p:spPr>
      </p:pic>
      <p:pic>
        <p:nvPicPr>
          <p:cNvPr id="6" name="Picture 5">
            <a:extLst>
              <a:ext uri="{FF2B5EF4-FFF2-40B4-BE49-F238E27FC236}">
                <a16:creationId xmlns:a16="http://schemas.microsoft.com/office/drawing/2014/main" id="{AA3AC4CD-FB5A-E5D7-ACD2-99DA4BA3B3B8}"/>
              </a:ext>
            </a:extLst>
          </p:cNvPr>
          <p:cNvPicPr>
            <a:picLocks noChangeAspect="1"/>
          </p:cNvPicPr>
          <p:nvPr/>
        </p:nvPicPr>
        <p:blipFill>
          <a:blip r:embed="rId5"/>
          <a:stretch>
            <a:fillRect/>
          </a:stretch>
        </p:blipFill>
        <p:spPr>
          <a:xfrm>
            <a:off x="1440392" y="8731220"/>
            <a:ext cx="2545301" cy="1623201"/>
          </a:xfrm>
          <a:prstGeom prst="rect">
            <a:avLst/>
          </a:prstGeom>
        </p:spPr>
      </p:pic>
      <p:pic>
        <p:nvPicPr>
          <p:cNvPr id="7" name="Picture 6">
            <a:extLst>
              <a:ext uri="{FF2B5EF4-FFF2-40B4-BE49-F238E27FC236}">
                <a16:creationId xmlns:a16="http://schemas.microsoft.com/office/drawing/2014/main" id="{DD7D8B5E-B54F-88F5-85E8-AC0D08A8850C}"/>
              </a:ext>
            </a:extLst>
          </p:cNvPr>
          <p:cNvPicPr>
            <a:picLocks noChangeAspect="1"/>
          </p:cNvPicPr>
          <p:nvPr/>
        </p:nvPicPr>
        <p:blipFill>
          <a:blip r:embed="rId6"/>
          <a:stretch>
            <a:fillRect/>
          </a:stretch>
        </p:blipFill>
        <p:spPr>
          <a:xfrm>
            <a:off x="8315785" y="8657422"/>
            <a:ext cx="2488930" cy="1770798"/>
          </a:xfrm>
          <a:prstGeom prst="rect">
            <a:avLst/>
          </a:prstGeom>
        </p:spPr>
      </p:pic>
    </p:spTree>
    <p:extLst>
      <p:ext uri="{BB962C8B-B14F-4D97-AF65-F5344CB8AC3E}">
        <p14:creationId xmlns:p14="http://schemas.microsoft.com/office/powerpoint/2010/main" val="1345776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2440212"/>
          </a:xfrm>
          <a:prstGeom prst="rect">
            <a:avLst/>
          </a:prstGeom>
          <a:solidFill>
            <a:srgbClr val="6B948C">
              <a:alpha val="80784"/>
            </a:srgbClr>
          </a:solidFill>
        </p:spPr>
        <p:txBody>
          <a:bodyPr/>
          <a:lstStyle/>
          <a:p>
            <a:endParaRPr lang="en-GB" dirty="0"/>
          </a:p>
        </p:txBody>
      </p:sp>
      <p:pic>
        <p:nvPicPr>
          <p:cNvPr id="3" name="Picture 3"/>
          <p:cNvPicPr>
            <a:picLocks noChangeAspect="1"/>
          </p:cNvPicPr>
          <p:nvPr/>
        </p:nvPicPr>
        <p:blipFill>
          <a:blip r:embed="rId3">
            <a:alphaModFix amt="21999"/>
          </a:blip>
          <a:srcRect/>
          <a:stretch>
            <a:fillRect/>
          </a:stretch>
        </p:blipFill>
        <p:spPr>
          <a:xfrm>
            <a:off x="5558277" y="2440212"/>
            <a:ext cx="7769150" cy="7769150"/>
          </a:xfrm>
          <a:prstGeom prst="rect">
            <a:avLst/>
          </a:prstGeom>
        </p:spPr>
      </p:pic>
      <p:sp>
        <p:nvSpPr>
          <p:cNvPr id="4" name="TextBox 4"/>
          <p:cNvSpPr txBox="1"/>
          <p:nvPr/>
        </p:nvSpPr>
        <p:spPr>
          <a:xfrm>
            <a:off x="3607955" y="647699"/>
            <a:ext cx="11083635" cy="879728"/>
          </a:xfrm>
          <a:prstGeom prst="rect">
            <a:avLst/>
          </a:prstGeom>
        </p:spPr>
        <p:txBody>
          <a:bodyPr wrap="square" lIns="0" tIns="0" rIns="0" bIns="0" rtlCol="0" anchor="t">
            <a:spAutoFit/>
          </a:bodyPr>
          <a:lstStyle/>
          <a:p>
            <a:pPr algn="ctr">
              <a:lnSpc>
                <a:spcPts val="7499"/>
              </a:lnSpc>
              <a:spcBef>
                <a:spcPct val="0"/>
              </a:spcBef>
            </a:pPr>
            <a:r>
              <a:rPr lang="en-GB" sz="4999" spc="49" dirty="0">
                <a:solidFill>
                  <a:srgbClr val="FEFFFF"/>
                </a:solidFill>
                <a:latin typeface="Montserrat Light"/>
              </a:rPr>
              <a:t>Transitions - Reception</a:t>
            </a:r>
            <a:endParaRPr lang="en-US" sz="4999" spc="49" dirty="0">
              <a:solidFill>
                <a:srgbClr val="FEFFFF"/>
              </a:solidFill>
              <a:latin typeface="Montserrat Light"/>
            </a:endParaRPr>
          </a:p>
        </p:txBody>
      </p:sp>
      <p:sp>
        <p:nvSpPr>
          <p:cNvPr id="11" name="TextBox 10">
            <a:extLst>
              <a:ext uri="{FF2B5EF4-FFF2-40B4-BE49-F238E27FC236}">
                <a16:creationId xmlns:a16="http://schemas.microsoft.com/office/drawing/2014/main" id="{68355B51-C39E-3033-CC98-F78213FED57A}"/>
              </a:ext>
            </a:extLst>
          </p:cNvPr>
          <p:cNvSpPr txBox="1"/>
          <p:nvPr/>
        </p:nvSpPr>
        <p:spPr>
          <a:xfrm>
            <a:off x="2057400" y="3343471"/>
            <a:ext cx="12877800" cy="2308324"/>
          </a:xfrm>
          <a:prstGeom prst="rect">
            <a:avLst/>
          </a:prstGeom>
          <a:noFill/>
        </p:spPr>
        <p:txBody>
          <a:bodyPr wrap="square" rtlCol="0">
            <a:spAutoFit/>
          </a:bodyPr>
          <a:lstStyle/>
          <a:p>
            <a:r>
              <a:rPr lang="en-GB" b="0" i="0" dirty="0">
                <a:solidFill>
                  <a:srgbClr val="111111"/>
                </a:solidFill>
                <a:effectLst/>
                <a:latin typeface="Roboto" panose="02000000000000000000" pitchFamily="2" charset="0"/>
              </a:rPr>
              <a:t> </a:t>
            </a:r>
          </a:p>
          <a:p>
            <a:endParaRPr lang="en-GB" dirty="0">
              <a:solidFill>
                <a:srgbClr val="111111"/>
              </a:solidFill>
              <a:latin typeface="Roboto" panose="02000000000000000000" pitchFamily="2" charset="0"/>
            </a:endParaRPr>
          </a:p>
          <a:p>
            <a:endParaRPr lang="en-GB" dirty="0"/>
          </a:p>
          <a:p>
            <a:endParaRPr lang="en-GB" dirty="0"/>
          </a:p>
          <a:p>
            <a:endParaRPr lang="en-GB" dirty="0"/>
          </a:p>
          <a:p>
            <a:endParaRPr lang="en-GB" dirty="0"/>
          </a:p>
          <a:p>
            <a:endParaRPr lang="en-GB" dirty="0"/>
          </a:p>
          <a:p>
            <a:r>
              <a:rPr lang="en-GB" dirty="0"/>
              <a:t> </a:t>
            </a:r>
          </a:p>
        </p:txBody>
      </p:sp>
      <p:sp>
        <p:nvSpPr>
          <p:cNvPr id="7" name="TextBox 6">
            <a:extLst>
              <a:ext uri="{FF2B5EF4-FFF2-40B4-BE49-F238E27FC236}">
                <a16:creationId xmlns:a16="http://schemas.microsoft.com/office/drawing/2014/main" id="{9C140990-DD29-2CFF-066C-C9DBECECC174}"/>
              </a:ext>
            </a:extLst>
          </p:cNvPr>
          <p:cNvSpPr txBox="1"/>
          <p:nvPr/>
        </p:nvSpPr>
        <p:spPr>
          <a:xfrm>
            <a:off x="577274" y="2730392"/>
            <a:ext cx="17202726" cy="7852406"/>
          </a:xfrm>
          <a:prstGeom prst="rect">
            <a:avLst/>
          </a:prstGeom>
          <a:noFill/>
        </p:spPr>
        <p:txBody>
          <a:bodyPr wrap="square">
            <a:spAutoFit/>
          </a:bodyPr>
          <a:lstStyle/>
          <a:p>
            <a:pPr marL="0" indent="0">
              <a:spcBef>
                <a:spcPts val="0"/>
              </a:spcBef>
              <a:buSzPts val="2000"/>
              <a:buNone/>
            </a:pPr>
            <a:r>
              <a:rPr lang="en-GB" sz="4400" dirty="0"/>
              <a:t>Home visits will be carried out over 5</a:t>
            </a:r>
            <a:r>
              <a:rPr lang="en-GB" sz="4400" baseline="30000" dirty="0"/>
              <a:t>th</a:t>
            </a:r>
            <a:r>
              <a:rPr lang="en-GB" sz="4400" dirty="0"/>
              <a:t> and 6</a:t>
            </a:r>
            <a:r>
              <a:rPr lang="en-GB" sz="4400" baseline="30000" dirty="0"/>
              <a:t>th</a:t>
            </a:r>
            <a:r>
              <a:rPr lang="en-GB" sz="4400" dirty="0"/>
              <a:t> September (times are within the welcome packs)</a:t>
            </a:r>
          </a:p>
          <a:p>
            <a:pPr marL="0" lvl="0" indent="0" algn="l" rtl="0">
              <a:lnSpc>
                <a:spcPct val="90000"/>
              </a:lnSpc>
              <a:spcBef>
                <a:spcPts val="0"/>
              </a:spcBef>
              <a:spcAft>
                <a:spcPts val="0"/>
              </a:spcAft>
              <a:buSzPts val="2000"/>
              <a:buNone/>
            </a:pPr>
            <a:endParaRPr lang="en-GB" sz="4400" dirty="0"/>
          </a:p>
          <a:p>
            <a:pPr marL="0" lvl="0" indent="0" algn="l" rtl="0">
              <a:lnSpc>
                <a:spcPct val="90000"/>
              </a:lnSpc>
              <a:spcBef>
                <a:spcPts val="1400"/>
              </a:spcBef>
              <a:spcAft>
                <a:spcPts val="0"/>
              </a:spcAft>
              <a:buSzPts val="2000"/>
              <a:buNone/>
            </a:pPr>
            <a:r>
              <a:rPr lang="en-GB" sz="4400" dirty="0"/>
              <a:t>September dates: </a:t>
            </a:r>
          </a:p>
          <a:p>
            <a:pPr marL="0" lvl="0" indent="0" algn="l" rtl="0">
              <a:lnSpc>
                <a:spcPct val="90000"/>
              </a:lnSpc>
              <a:spcBef>
                <a:spcPts val="1400"/>
              </a:spcBef>
              <a:spcAft>
                <a:spcPts val="0"/>
              </a:spcAft>
              <a:buSzPts val="2000"/>
              <a:buNone/>
            </a:pPr>
            <a:r>
              <a:rPr lang="en-GB" sz="4400" dirty="0"/>
              <a:t>Monday 9</a:t>
            </a:r>
            <a:r>
              <a:rPr lang="en-GB" sz="4400" baseline="30000" dirty="0"/>
              <a:t>th</a:t>
            </a:r>
            <a:r>
              <a:rPr lang="en-GB" sz="4400" dirty="0"/>
              <a:t> September and Tuesday 10</a:t>
            </a:r>
            <a:r>
              <a:rPr lang="en-GB" sz="4400" baseline="30000" dirty="0"/>
              <a:t>th</a:t>
            </a:r>
            <a:r>
              <a:rPr lang="en-GB" sz="4400" dirty="0"/>
              <a:t> all children to begin school, children will attend, either for morning session (8.40-11.30) or for the afternoon (12.30-3.20)</a:t>
            </a:r>
          </a:p>
          <a:p>
            <a:pPr marL="0" lvl="0" indent="0" algn="l" rtl="0">
              <a:lnSpc>
                <a:spcPct val="90000"/>
              </a:lnSpc>
              <a:spcBef>
                <a:spcPts val="1400"/>
              </a:spcBef>
              <a:spcAft>
                <a:spcPts val="0"/>
              </a:spcAft>
              <a:buSzPts val="2000"/>
              <a:buNone/>
            </a:pPr>
            <a:r>
              <a:rPr lang="en-GB" sz="4400" dirty="0"/>
              <a:t>Wednesday 11</a:t>
            </a:r>
            <a:r>
              <a:rPr lang="en-GB" sz="4400" baseline="30000" dirty="0"/>
              <a:t>th</a:t>
            </a:r>
            <a:r>
              <a:rPr lang="en-GB" sz="4400" dirty="0"/>
              <a:t> September – all children all day 8.40-3.20</a:t>
            </a:r>
          </a:p>
          <a:p>
            <a:pPr marL="0" indent="0">
              <a:spcBef>
                <a:spcPts val="1400"/>
              </a:spcBef>
              <a:buNone/>
            </a:pPr>
            <a:r>
              <a:rPr lang="en-GB" sz="4400" dirty="0">
                <a:hlinkClick r:id="rId4"/>
              </a:rPr>
              <a:t>https://assets.publishing.service.gov.uk/media/64f5e8b29ee0f2000db7be4f/2023_Information_for_parents_reception_baseline_assessment_WEBHO.pdf</a:t>
            </a:r>
            <a:r>
              <a:rPr lang="en-GB" sz="4400" dirty="0"/>
              <a:t> </a:t>
            </a:r>
          </a:p>
        </p:txBody>
      </p:sp>
    </p:spTree>
    <p:extLst>
      <p:ext uri="{BB962C8B-B14F-4D97-AF65-F5344CB8AC3E}">
        <p14:creationId xmlns:p14="http://schemas.microsoft.com/office/powerpoint/2010/main" val="2731690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D7132398330445BB1DA22548E184D5" ma:contentTypeVersion="18" ma:contentTypeDescription="Create a new document." ma:contentTypeScope="" ma:versionID="a4c3b4eb5d748bb22913080169f64fb9">
  <xsd:schema xmlns:xsd="http://www.w3.org/2001/XMLSchema" xmlns:xs="http://www.w3.org/2001/XMLSchema" xmlns:p="http://schemas.microsoft.com/office/2006/metadata/properties" xmlns:ns2="5184b086-27ff-4506-9d0f-e309203da42c" xmlns:ns3="4c558a97-eee8-4e01-8048-6b35f052d44a" targetNamespace="http://schemas.microsoft.com/office/2006/metadata/properties" ma:root="true" ma:fieldsID="76f6a3182ff1c9854d4964e852785430" ns2:_="" ns3:_="">
    <xsd:import namespace="5184b086-27ff-4506-9d0f-e309203da42c"/>
    <xsd:import namespace="4c558a97-eee8-4e01-8048-6b35f052d44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84b086-27ff-4506-9d0f-e309203da4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dffc719-6a4c-49d5-8229-a4bb84acdf00"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558a97-eee8-4e01-8048-6b35f052d44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4185690-8637-4fce-bc28-fe5d665772a8}" ma:internalName="TaxCatchAll" ma:showField="CatchAllData" ma:web="4c558a97-eee8-4e01-8048-6b35f052d4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D31C3F-AB22-41BD-A5A8-BCB1C3AF55D6}">
  <ds:schemaRefs>
    <ds:schemaRef ds:uri="http://schemas.microsoft.com/sharepoint/v3/contenttype/forms"/>
  </ds:schemaRefs>
</ds:datastoreItem>
</file>

<file path=customXml/itemProps2.xml><?xml version="1.0" encoding="utf-8"?>
<ds:datastoreItem xmlns:ds="http://schemas.openxmlformats.org/officeDocument/2006/customXml" ds:itemID="{EB9C74D7-2132-46C1-A1C1-38A26FBC9E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84b086-27ff-4506-9d0f-e309203da42c"/>
    <ds:schemaRef ds:uri="4c558a97-eee8-4e01-8048-6b35f052d4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TotalTime>
  <Words>1122</Words>
  <Application>Microsoft Office PowerPoint</Application>
  <PresentationFormat>Custom</PresentationFormat>
  <Paragraphs>206</Paragraphs>
  <Slides>15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ABeeZee</vt:lpstr>
      <vt:lpstr>Ebrima</vt:lpstr>
      <vt:lpstr>Montserrat Classic</vt:lpstr>
      <vt:lpstr>Lato</vt:lpstr>
      <vt:lpstr>ABeeZee Italics</vt:lpstr>
      <vt:lpstr>Roboto</vt:lpstr>
      <vt:lpstr>Playfair Display</vt:lpstr>
      <vt:lpstr>Calibri</vt:lpstr>
      <vt:lpstr>Arial</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KHP presentation template</dc:title>
  <dc:creator>Joanne Ashton</dc:creator>
  <cp:lastModifiedBy>Rachel Peterson</cp:lastModifiedBy>
  <cp:revision>7</cp:revision>
  <dcterms:created xsi:type="dcterms:W3CDTF">2006-08-16T00:00:00Z</dcterms:created>
  <dcterms:modified xsi:type="dcterms:W3CDTF">2024-07-03T11:12:10Z</dcterms:modified>
  <dc:identifier>DAE3UCM_fm8</dc:identifier>
</cp:coreProperties>
</file>